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0" r:id="rId3"/>
    <p:sldId id="257" r:id="rId4"/>
    <p:sldId id="258" r:id="rId5"/>
    <p:sldId id="259" r:id="rId6"/>
    <p:sldId id="261" r:id="rId7"/>
    <p:sldId id="264" r:id="rId8"/>
    <p:sldId id="263" r:id="rId9"/>
    <p:sldId id="262" r:id="rId10"/>
    <p:sldId id="266" r:id="rId11"/>
    <p:sldId id="265" r:id="rId12"/>
    <p:sldId id="267" r:id="rId13"/>
    <p:sldId id="268" r:id="rId14"/>
    <p:sldId id="270" r:id="rId15"/>
    <p:sldId id="269" r:id="rId16"/>
    <p:sldId id="271" r:id="rId17"/>
    <p:sldId id="272" r:id="rId18"/>
    <p:sldId id="273" r:id="rId19"/>
    <p:sldId id="274" r:id="rId20"/>
    <p:sldId id="275" r:id="rId21"/>
    <p:sldId id="276" r:id="rId22"/>
    <p:sldId id="277" r:id="rId23"/>
    <p:sldId id="278" r:id="rId24"/>
    <p:sldId id="286" r:id="rId25"/>
    <p:sldId id="279" r:id="rId26"/>
    <p:sldId id="280" r:id="rId27"/>
    <p:sldId id="281" r:id="rId28"/>
    <p:sldId id="282" r:id="rId29"/>
    <p:sldId id="283" r:id="rId30"/>
    <p:sldId id="284" r:id="rId31"/>
    <p:sldId id="285" r:id="rId32"/>
    <p:sldId id="287" r:id="rId33"/>
    <p:sldId id="288" r:id="rId34"/>
    <p:sldId id="289" r:id="rId35"/>
    <p:sldId id="290" r:id="rId36"/>
    <p:sldId id="291"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08" autoAdjust="0"/>
    <p:restoredTop sz="94660"/>
  </p:normalViewPr>
  <p:slideViewPr>
    <p:cSldViewPr snapToGrid="0">
      <p:cViewPr varScale="1">
        <p:scale>
          <a:sx n="104" d="100"/>
          <a:sy n="104" d="100"/>
        </p:scale>
        <p:origin x="126" y="1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fr-FR"/>
              <a:t>Modifiez le style du titre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B23020EB-BA5B-41E0-847A-544735353EA6}" type="datetimeFigureOut">
              <a:rPr lang="fr-FR" smtClean="0"/>
              <a:t>04/04/2019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217AD3D-E0E7-472F-8E65-FC39F930A638}" type="slidenum">
              <a:rPr lang="fr-FR" smtClean="0"/>
              <a:t>‹N°›</a:t>
            </a:fld>
            <a:endParaRPr lang="fr-FR"/>
          </a:p>
        </p:txBody>
      </p:sp>
    </p:spTree>
    <p:extLst>
      <p:ext uri="{BB962C8B-B14F-4D97-AF65-F5344CB8AC3E}">
        <p14:creationId xmlns:p14="http://schemas.microsoft.com/office/powerpoint/2010/main" val="3394630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fr-FR"/>
              <a:t>Modifiez le style du titre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23020EB-BA5B-41E0-847A-544735353EA6}" type="datetimeFigureOut">
              <a:rPr lang="fr-FR" smtClean="0"/>
              <a:t>04/04/2019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217AD3D-E0E7-472F-8E65-FC39F930A638}" type="slidenum">
              <a:rPr lang="fr-FR" smtClean="0"/>
              <a:t>‹N°›</a:t>
            </a:fld>
            <a:endParaRPr lang="fr-FR"/>
          </a:p>
        </p:txBody>
      </p:sp>
    </p:spTree>
    <p:extLst>
      <p:ext uri="{BB962C8B-B14F-4D97-AF65-F5344CB8AC3E}">
        <p14:creationId xmlns:p14="http://schemas.microsoft.com/office/powerpoint/2010/main" val="3902085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23020EB-BA5B-41E0-847A-544735353EA6}" type="datetimeFigureOut">
              <a:rPr lang="fr-FR" smtClean="0"/>
              <a:t>04/04/2019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217AD3D-E0E7-472F-8E65-FC39F930A638}" type="slidenum">
              <a:rPr lang="fr-FR" smtClean="0"/>
              <a:t>‹N°›</a:t>
            </a:fld>
            <a:endParaRPr lang="fr-FR"/>
          </a:p>
        </p:txBody>
      </p:sp>
    </p:spTree>
    <p:extLst>
      <p:ext uri="{BB962C8B-B14F-4D97-AF65-F5344CB8AC3E}">
        <p14:creationId xmlns:p14="http://schemas.microsoft.com/office/powerpoint/2010/main" val="6369992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fr-FR"/>
              <a:t>Modifiez le style du titre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23020EB-BA5B-41E0-847A-544735353EA6}" type="datetimeFigureOut">
              <a:rPr lang="fr-FR" smtClean="0"/>
              <a:t>04/04/2019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217AD3D-E0E7-472F-8E65-FC39F930A638}" type="slidenum">
              <a:rPr lang="fr-FR" smtClean="0"/>
              <a:t>‹N°›</a:t>
            </a:fld>
            <a:endParaRPr lang="fr-FR"/>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806499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23020EB-BA5B-41E0-847A-544735353EA6}" type="datetimeFigureOut">
              <a:rPr lang="fr-FR" smtClean="0"/>
              <a:t>04/04/2019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217AD3D-E0E7-472F-8E65-FC39F930A638}" type="slidenum">
              <a:rPr lang="fr-FR" smtClean="0"/>
              <a:t>‹N°›</a:t>
            </a:fld>
            <a:endParaRPr lang="fr-FR"/>
          </a:p>
        </p:txBody>
      </p:sp>
    </p:spTree>
    <p:extLst>
      <p:ext uri="{BB962C8B-B14F-4D97-AF65-F5344CB8AC3E}">
        <p14:creationId xmlns:p14="http://schemas.microsoft.com/office/powerpoint/2010/main" val="415603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fr-FR"/>
              <a:t>Modifiez le style du titre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B23020EB-BA5B-41E0-847A-544735353EA6}" type="datetimeFigureOut">
              <a:rPr lang="fr-FR" smtClean="0"/>
              <a:t>04/04/2019</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6217AD3D-E0E7-472F-8E65-FC39F930A638}" type="slidenum">
              <a:rPr lang="fr-FR" smtClean="0"/>
              <a:t>‹N°›</a:t>
            </a:fld>
            <a:endParaRPr lang="fr-FR"/>
          </a:p>
        </p:txBody>
      </p:sp>
    </p:spTree>
    <p:extLst>
      <p:ext uri="{BB962C8B-B14F-4D97-AF65-F5344CB8AC3E}">
        <p14:creationId xmlns:p14="http://schemas.microsoft.com/office/powerpoint/2010/main" val="18584975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fr-FR"/>
              <a:t>Modifiez le style du titre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B23020EB-BA5B-41E0-847A-544735353EA6}" type="datetimeFigureOut">
              <a:rPr lang="fr-FR" smtClean="0"/>
              <a:t>04/04/2019</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6217AD3D-E0E7-472F-8E65-FC39F930A638}" type="slidenum">
              <a:rPr lang="fr-FR" smtClean="0"/>
              <a:t>‹N°›</a:t>
            </a:fld>
            <a:endParaRPr lang="fr-FR"/>
          </a:p>
        </p:txBody>
      </p:sp>
    </p:spTree>
    <p:extLst>
      <p:ext uri="{BB962C8B-B14F-4D97-AF65-F5344CB8AC3E}">
        <p14:creationId xmlns:p14="http://schemas.microsoft.com/office/powerpoint/2010/main" val="39381554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23020EB-BA5B-41E0-847A-544735353EA6}" type="datetimeFigureOut">
              <a:rPr lang="fr-FR" smtClean="0"/>
              <a:t>04/04/2019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217AD3D-E0E7-472F-8E65-FC39F930A638}" type="slidenum">
              <a:rPr lang="fr-FR" smtClean="0"/>
              <a:t>‹N°›</a:t>
            </a:fld>
            <a:endParaRPr lang="fr-FR"/>
          </a:p>
        </p:txBody>
      </p:sp>
    </p:spTree>
    <p:extLst>
      <p:ext uri="{BB962C8B-B14F-4D97-AF65-F5344CB8AC3E}">
        <p14:creationId xmlns:p14="http://schemas.microsoft.com/office/powerpoint/2010/main" val="9731151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23020EB-BA5B-41E0-847A-544735353EA6}" type="datetimeFigureOut">
              <a:rPr lang="fr-FR" smtClean="0"/>
              <a:t>04/04/2019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217AD3D-E0E7-472F-8E65-FC39F930A638}" type="slidenum">
              <a:rPr lang="fr-FR" smtClean="0"/>
              <a:t>‹N°›</a:t>
            </a:fld>
            <a:endParaRPr lang="fr-FR"/>
          </a:p>
        </p:txBody>
      </p:sp>
    </p:spTree>
    <p:extLst>
      <p:ext uri="{BB962C8B-B14F-4D97-AF65-F5344CB8AC3E}">
        <p14:creationId xmlns:p14="http://schemas.microsoft.com/office/powerpoint/2010/main" val="2483473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23020EB-BA5B-41E0-847A-544735353EA6}" type="datetimeFigureOut">
              <a:rPr lang="fr-FR" smtClean="0"/>
              <a:t>04/04/2019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217AD3D-E0E7-472F-8E65-FC39F930A638}" type="slidenum">
              <a:rPr lang="fr-FR" smtClean="0"/>
              <a:t>‹N°›</a:t>
            </a:fld>
            <a:endParaRPr lang="fr-FR"/>
          </a:p>
        </p:txBody>
      </p:sp>
    </p:spTree>
    <p:extLst>
      <p:ext uri="{BB962C8B-B14F-4D97-AF65-F5344CB8AC3E}">
        <p14:creationId xmlns:p14="http://schemas.microsoft.com/office/powerpoint/2010/main" val="536730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23020EB-BA5B-41E0-847A-544735353EA6}" type="datetimeFigureOut">
              <a:rPr lang="fr-FR" smtClean="0"/>
              <a:t>04/04/2019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217AD3D-E0E7-472F-8E65-FC39F930A638}" type="slidenum">
              <a:rPr lang="fr-FR" smtClean="0"/>
              <a:t>‹N°›</a:t>
            </a:fld>
            <a:endParaRPr lang="fr-FR"/>
          </a:p>
        </p:txBody>
      </p:sp>
    </p:spTree>
    <p:extLst>
      <p:ext uri="{BB962C8B-B14F-4D97-AF65-F5344CB8AC3E}">
        <p14:creationId xmlns:p14="http://schemas.microsoft.com/office/powerpoint/2010/main" val="2031825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B23020EB-BA5B-41E0-847A-544735353EA6}" type="datetimeFigureOut">
              <a:rPr lang="fr-FR" smtClean="0"/>
              <a:t>04/04/2019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217AD3D-E0E7-472F-8E65-FC39F930A638}" type="slidenum">
              <a:rPr lang="fr-FR" smtClean="0"/>
              <a:t>‹N°›</a:t>
            </a:fld>
            <a:endParaRPr lang="fr-FR"/>
          </a:p>
        </p:txBody>
      </p:sp>
    </p:spTree>
    <p:extLst>
      <p:ext uri="{BB962C8B-B14F-4D97-AF65-F5344CB8AC3E}">
        <p14:creationId xmlns:p14="http://schemas.microsoft.com/office/powerpoint/2010/main" val="1601732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B23020EB-BA5B-41E0-847A-544735353EA6}" type="datetimeFigureOut">
              <a:rPr lang="fr-FR" smtClean="0"/>
              <a:t>04/04/2019</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6217AD3D-E0E7-472F-8E65-FC39F930A638}" type="slidenum">
              <a:rPr lang="fr-FR" smtClean="0"/>
              <a:t>‹N°›</a:t>
            </a:fld>
            <a:endParaRPr lang="fr-FR"/>
          </a:p>
        </p:txBody>
      </p:sp>
    </p:spTree>
    <p:extLst>
      <p:ext uri="{BB962C8B-B14F-4D97-AF65-F5344CB8AC3E}">
        <p14:creationId xmlns:p14="http://schemas.microsoft.com/office/powerpoint/2010/main" val="3221587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B23020EB-BA5B-41E0-847A-544735353EA6}" type="datetimeFigureOut">
              <a:rPr lang="fr-FR" smtClean="0"/>
              <a:t>04/04/2019</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6217AD3D-E0E7-472F-8E65-FC39F930A638}" type="slidenum">
              <a:rPr lang="fr-FR" smtClean="0"/>
              <a:t>‹N°›</a:t>
            </a:fld>
            <a:endParaRPr lang="fr-FR"/>
          </a:p>
        </p:txBody>
      </p:sp>
    </p:spTree>
    <p:extLst>
      <p:ext uri="{BB962C8B-B14F-4D97-AF65-F5344CB8AC3E}">
        <p14:creationId xmlns:p14="http://schemas.microsoft.com/office/powerpoint/2010/main" val="940473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3020EB-BA5B-41E0-847A-544735353EA6}" type="datetimeFigureOut">
              <a:rPr lang="fr-FR" smtClean="0"/>
              <a:t>04/04/2019</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6217AD3D-E0E7-472F-8E65-FC39F930A638}" type="slidenum">
              <a:rPr lang="fr-FR" smtClean="0"/>
              <a:t>‹N°›</a:t>
            </a:fld>
            <a:endParaRPr lang="fr-FR"/>
          </a:p>
        </p:txBody>
      </p:sp>
    </p:spTree>
    <p:extLst>
      <p:ext uri="{BB962C8B-B14F-4D97-AF65-F5344CB8AC3E}">
        <p14:creationId xmlns:p14="http://schemas.microsoft.com/office/powerpoint/2010/main" val="3807332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fr-FR"/>
              <a:t>Modifiez le style du titre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23020EB-BA5B-41E0-847A-544735353EA6}" type="datetimeFigureOut">
              <a:rPr lang="fr-FR" smtClean="0"/>
              <a:t>04/04/2019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217AD3D-E0E7-472F-8E65-FC39F930A638}" type="slidenum">
              <a:rPr lang="fr-FR" smtClean="0"/>
              <a:t>‹N°›</a:t>
            </a:fld>
            <a:endParaRPr lang="fr-FR"/>
          </a:p>
        </p:txBody>
      </p:sp>
    </p:spTree>
    <p:extLst>
      <p:ext uri="{BB962C8B-B14F-4D97-AF65-F5344CB8AC3E}">
        <p14:creationId xmlns:p14="http://schemas.microsoft.com/office/powerpoint/2010/main" val="984234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fr-FR"/>
              <a:t>Modifiez le style du titre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23020EB-BA5B-41E0-847A-544735353EA6}" type="datetimeFigureOut">
              <a:rPr lang="fr-FR" smtClean="0"/>
              <a:t>04/04/2019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217AD3D-E0E7-472F-8E65-FC39F930A638}" type="slidenum">
              <a:rPr lang="fr-FR" smtClean="0"/>
              <a:t>‹N°›</a:t>
            </a:fld>
            <a:endParaRPr lang="fr-FR"/>
          </a:p>
        </p:txBody>
      </p:sp>
    </p:spTree>
    <p:extLst>
      <p:ext uri="{BB962C8B-B14F-4D97-AF65-F5344CB8AC3E}">
        <p14:creationId xmlns:p14="http://schemas.microsoft.com/office/powerpoint/2010/main" val="3516522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B23020EB-BA5B-41E0-847A-544735353EA6}" type="datetimeFigureOut">
              <a:rPr lang="fr-FR" smtClean="0"/>
              <a:t>04/04/2019</a:t>
            </a:fld>
            <a:endParaRPr lang="fr-FR"/>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fr-FR"/>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6217AD3D-E0E7-472F-8E65-FC39F930A638}" type="slidenum">
              <a:rPr lang="fr-FR" smtClean="0"/>
              <a:t>‹N°›</a:t>
            </a:fld>
            <a:endParaRPr lang="fr-FR"/>
          </a:p>
        </p:txBody>
      </p:sp>
    </p:spTree>
    <p:extLst>
      <p:ext uri="{BB962C8B-B14F-4D97-AF65-F5344CB8AC3E}">
        <p14:creationId xmlns:p14="http://schemas.microsoft.com/office/powerpoint/2010/main" val="163797733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AEA9CF-7EF9-4998-9227-6BCF6FF7E276}"/>
              </a:ext>
            </a:extLst>
          </p:cNvPr>
          <p:cNvSpPr>
            <a:spLocks noGrp="1"/>
          </p:cNvSpPr>
          <p:nvPr>
            <p:ph type="ctrTitle"/>
          </p:nvPr>
        </p:nvSpPr>
        <p:spPr>
          <a:xfrm>
            <a:off x="1524000" y="1122363"/>
            <a:ext cx="9144000" cy="1655762"/>
          </a:xfrm>
        </p:spPr>
        <p:txBody>
          <a:bodyPr/>
          <a:lstStyle/>
          <a:p>
            <a:r>
              <a:rPr lang="fr-FR" dirty="0"/>
              <a:t>CJ-Sécurité Privée</a:t>
            </a:r>
          </a:p>
        </p:txBody>
      </p:sp>
      <p:sp>
        <p:nvSpPr>
          <p:cNvPr id="3" name="Sous-titre 2">
            <a:extLst>
              <a:ext uri="{FF2B5EF4-FFF2-40B4-BE49-F238E27FC236}">
                <a16:creationId xmlns:a16="http://schemas.microsoft.com/office/drawing/2014/main" id="{D5C83586-FE00-4CBE-9080-C4EEB4CC1683}"/>
              </a:ext>
            </a:extLst>
          </p:cNvPr>
          <p:cNvSpPr>
            <a:spLocks noGrp="1"/>
          </p:cNvSpPr>
          <p:nvPr>
            <p:ph type="subTitle" idx="1"/>
          </p:nvPr>
        </p:nvSpPr>
        <p:spPr>
          <a:xfrm>
            <a:off x="1524000" y="4068701"/>
            <a:ext cx="9144000" cy="1655762"/>
          </a:xfrm>
        </p:spPr>
        <p:txBody>
          <a:bodyPr/>
          <a:lstStyle/>
          <a:p>
            <a:r>
              <a:rPr lang="fr-FR" dirty="0"/>
              <a:t>Dossier Projet</a:t>
            </a:r>
          </a:p>
        </p:txBody>
      </p:sp>
    </p:spTree>
    <p:extLst>
      <p:ext uri="{BB962C8B-B14F-4D97-AF65-F5344CB8AC3E}">
        <p14:creationId xmlns:p14="http://schemas.microsoft.com/office/powerpoint/2010/main" val="17827800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209A1029-0F42-473E-9E53-933A12815C49}"/>
              </a:ext>
            </a:extLst>
          </p:cNvPr>
          <p:cNvSpPr txBox="1"/>
          <p:nvPr/>
        </p:nvSpPr>
        <p:spPr>
          <a:xfrm>
            <a:off x="8851037" y="1451418"/>
            <a:ext cx="2073132" cy="646331"/>
          </a:xfrm>
          <a:prstGeom prst="rect">
            <a:avLst/>
          </a:prstGeom>
          <a:noFill/>
        </p:spPr>
        <p:txBody>
          <a:bodyPr wrap="none" rtlCol="0">
            <a:spAutoFit/>
          </a:bodyPr>
          <a:lstStyle/>
          <a:p>
            <a:r>
              <a:rPr lang="fr-FR" dirty="0"/>
              <a:t>Charte graphique :</a:t>
            </a:r>
          </a:p>
          <a:p>
            <a:endParaRPr lang="fr-FR" dirty="0"/>
          </a:p>
        </p:txBody>
      </p:sp>
      <p:sp>
        <p:nvSpPr>
          <p:cNvPr id="7" name="Flèche : droite à entaille 6">
            <a:extLst>
              <a:ext uri="{FF2B5EF4-FFF2-40B4-BE49-F238E27FC236}">
                <a16:creationId xmlns:a16="http://schemas.microsoft.com/office/drawing/2014/main" id="{C838545A-4F61-42AD-9D9F-69187168B882}"/>
              </a:ext>
            </a:extLst>
          </p:cNvPr>
          <p:cNvSpPr/>
          <p:nvPr/>
        </p:nvSpPr>
        <p:spPr>
          <a:xfrm>
            <a:off x="8131946" y="1451418"/>
            <a:ext cx="594804" cy="413610"/>
          </a:xfrm>
          <a:prstGeom prst="notch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4CBDB28A-287C-486B-A246-8E6D619BD99E}"/>
              </a:ext>
            </a:extLst>
          </p:cNvPr>
          <p:cNvSpPr txBox="1"/>
          <p:nvPr/>
        </p:nvSpPr>
        <p:spPr>
          <a:xfrm flipH="1">
            <a:off x="8131946" y="1995517"/>
            <a:ext cx="3690599" cy="646331"/>
          </a:xfrm>
          <a:prstGeom prst="rect">
            <a:avLst/>
          </a:prstGeom>
          <a:noFill/>
        </p:spPr>
        <p:txBody>
          <a:bodyPr wrap="square" rtlCol="0">
            <a:spAutoFit/>
          </a:bodyPr>
          <a:lstStyle/>
          <a:p>
            <a:r>
              <a:rPr lang="fr-FR" dirty="0"/>
              <a:t>GUETTGUARD utilise du bleu foncé, blanc et noir.</a:t>
            </a:r>
          </a:p>
        </p:txBody>
      </p:sp>
      <p:sp>
        <p:nvSpPr>
          <p:cNvPr id="9" name="Flèche : droite à entaille 8">
            <a:extLst>
              <a:ext uri="{FF2B5EF4-FFF2-40B4-BE49-F238E27FC236}">
                <a16:creationId xmlns:a16="http://schemas.microsoft.com/office/drawing/2014/main" id="{782E61FF-3F4D-4C4A-B93D-F6ED2655D259}"/>
              </a:ext>
            </a:extLst>
          </p:cNvPr>
          <p:cNvSpPr/>
          <p:nvPr/>
        </p:nvSpPr>
        <p:spPr>
          <a:xfrm>
            <a:off x="8137730" y="5480545"/>
            <a:ext cx="594804" cy="413610"/>
          </a:xfrm>
          <a:prstGeom prst="notch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Flèche : droite à entaille 9">
            <a:extLst>
              <a:ext uri="{FF2B5EF4-FFF2-40B4-BE49-F238E27FC236}">
                <a16:creationId xmlns:a16="http://schemas.microsoft.com/office/drawing/2014/main" id="{CBF522D4-B369-4685-8474-28DE4ADFEC38}"/>
              </a:ext>
            </a:extLst>
          </p:cNvPr>
          <p:cNvSpPr/>
          <p:nvPr/>
        </p:nvSpPr>
        <p:spPr>
          <a:xfrm>
            <a:off x="8131946" y="2772337"/>
            <a:ext cx="594804" cy="413610"/>
          </a:xfrm>
          <a:prstGeom prst="notch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CCCCAEAF-A363-49A2-8BAF-EA7B82778B21}"/>
              </a:ext>
            </a:extLst>
          </p:cNvPr>
          <p:cNvSpPr txBox="1"/>
          <p:nvPr/>
        </p:nvSpPr>
        <p:spPr>
          <a:xfrm>
            <a:off x="8879150" y="2772337"/>
            <a:ext cx="1051891" cy="646331"/>
          </a:xfrm>
          <a:prstGeom prst="rect">
            <a:avLst/>
          </a:prstGeom>
          <a:noFill/>
        </p:spPr>
        <p:txBody>
          <a:bodyPr wrap="none" rtlCol="0">
            <a:spAutoFit/>
          </a:bodyPr>
          <a:lstStyle/>
          <a:p>
            <a:r>
              <a:rPr lang="fr-FR" dirty="0"/>
              <a:t>Les plus:</a:t>
            </a:r>
          </a:p>
          <a:p>
            <a:endParaRPr lang="fr-FR" dirty="0"/>
          </a:p>
        </p:txBody>
      </p:sp>
      <p:sp>
        <p:nvSpPr>
          <p:cNvPr id="12" name="ZoneTexte 11">
            <a:extLst>
              <a:ext uri="{FF2B5EF4-FFF2-40B4-BE49-F238E27FC236}">
                <a16:creationId xmlns:a16="http://schemas.microsoft.com/office/drawing/2014/main" id="{0542D492-EBBD-4ED6-9FD1-E9BB4D93ACBD}"/>
              </a:ext>
            </a:extLst>
          </p:cNvPr>
          <p:cNvSpPr txBox="1"/>
          <p:nvPr/>
        </p:nvSpPr>
        <p:spPr>
          <a:xfrm flipH="1">
            <a:off x="8131946" y="3316436"/>
            <a:ext cx="3690599" cy="2031325"/>
          </a:xfrm>
          <a:prstGeom prst="rect">
            <a:avLst/>
          </a:prstGeom>
          <a:noFill/>
        </p:spPr>
        <p:txBody>
          <a:bodyPr wrap="square" rtlCol="0">
            <a:spAutoFit/>
          </a:bodyPr>
          <a:lstStyle/>
          <a:p>
            <a:r>
              <a:rPr lang="fr-FR" dirty="0"/>
              <a:t>visibilité sur les prix/domaine de compétence, possibilité de recrutement en ligne, recommandation dans le footer donc visible sur toutes les pages. Header devenir agent, devenir client devenir partenaire.</a:t>
            </a:r>
          </a:p>
        </p:txBody>
      </p:sp>
      <p:sp>
        <p:nvSpPr>
          <p:cNvPr id="13" name="ZoneTexte 12">
            <a:extLst>
              <a:ext uri="{FF2B5EF4-FFF2-40B4-BE49-F238E27FC236}">
                <a16:creationId xmlns:a16="http://schemas.microsoft.com/office/drawing/2014/main" id="{0F22C02C-A9A2-4353-A534-D99DB41EEAF1}"/>
              </a:ext>
            </a:extLst>
          </p:cNvPr>
          <p:cNvSpPr txBox="1"/>
          <p:nvPr/>
        </p:nvSpPr>
        <p:spPr>
          <a:xfrm>
            <a:off x="8879150" y="5478250"/>
            <a:ext cx="1252266" cy="646331"/>
          </a:xfrm>
          <a:prstGeom prst="rect">
            <a:avLst/>
          </a:prstGeom>
          <a:noFill/>
        </p:spPr>
        <p:txBody>
          <a:bodyPr wrap="none" rtlCol="0">
            <a:spAutoFit/>
          </a:bodyPr>
          <a:lstStyle/>
          <a:p>
            <a:r>
              <a:rPr lang="fr-FR" dirty="0"/>
              <a:t>Les moins:</a:t>
            </a:r>
          </a:p>
          <a:p>
            <a:endParaRPr lang="fr-FR" dirty="0"/>
          </a:p>
        </p:txBody>
      </p:sp>
      <p:sp>
        <p:nvSpPr>
          <p:cNvPr id="14" name="ZoneTexte 13">
            <a:extLst>
              <a:ext uri="{FF2B5EF4-FFF2-40B4-BE49-F238E27FC236}">
                <a16:creationId xmlns:a16="http://schemas.microsoft.com/office/drawing/2014/main" id="{13E38D25-2491-4DA5-8FAD-5BA6F9CCF82B}"/>
              </a:ext>
            </a:extLst>
          </p:cNvPr>
          <p:cNvSpPr txBox="1"/>
          <p:nvPr/>
        </p:nvSpPr>
        <p:spPr>
          <a:xfrm flipH="1">
            <a:off x="8131946" y="6022349"/>
            <a:ext cx="3690599" cy="369332"/>
          </a:xfrm>
          <a:prstGeom prst="rect">
            <a:avLst/>
          </a:prstGeom>
          <a:noFill/>
        </p:spPr>
        <p:txBody>
          <a:bodyPr wrap="square" rtlCol="0">
            <a:spAutoFit/>
          </a:bodyPr>
          <a:lstStyle/>
          <a:p>
            <a:r>
              <a:rPr lang="fr-FR" dirty="0"/>
              <a:t>Le footer est mal réparti. </a:t>
            </a:r>
          </a:p>
        </p:txBody>
      </p:sp>
      <p:pic>
        <p:nvPicPr>
          <p:cNvPr id="16" name="Espace réservé du contenu 15">
            <a:extLst>
              <a:ext uri="{FF2B5EF4-FFF2-40B4-BE49-F238E27FC236}">
                <a16:creationId xmlns:a16="http://schemas.microsoft.com/office/drawing/2014/main" id="{383474BF-A362-4EC5-9DC7-9283206FFF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076" y="1920223"/>
            <a:ext cx="7735703" cy="3767127"/>
          </a:xfrm>
        </p:spPr>
      </p:pic>
      <p:sp>
        <p:nvSpPr>
          <p:cNvPr id="15" name="ZoneTexte 14">
            <a:extLst>
              <a:ext uri="{FF2B5EF4-FFF2-40B4-BE49-F238E27FC236}">
                <a16:creationId xmlns:a16="http://schemas.microsoft.com/office/drawing/2014/main" id="{F2DBCCC7-649D-41C8-87CD-0ABCDED65457}"/>
              </a:ext>
            </a:extLst>
          </p:cNvPr>
          <p:cNvSpPr txBox="1"/>
          <p:nvPr/>
        </p:nvSpPr>
        <p:spPr>
          <a:xfrm>
            <a:off x="11563927" y="6253018"/>
            <a:ext cx="628073" cy="261610"/>
          </a:xfrm>
          <a:prstGeom prst="rect">
            <a:avLst/>
          </a:prstGeom>
          <a:noFill/>
        </p:spPr>
        <p:txBody>
          <a:bodyPr wrap="square" rtlCol="0">
            <a:spAutoFit/>
          </a:bodyPr>
          <a:lstStyle/>
          <a:p>
            <a:r>
              <a:rPr lang="fr-FR" sz="1100" dirty="0"/>
              <a:t>10</a:t>
            </a:r>
          </a:p>
        </p:txBody>
      </p:sp>
      <p:sp>
        <p:nvSpPr>
          <p:cNvPr id="17" name="Titre 1">
            <a:extLst>
              <a:ext uri="{FF2B5EF4-FFF2-40B4-BE49-F238E27FC236}">
                <a16:creationId xmlns:a16="http://schemas.microsoft.com/office/drawing/2014/main" id="{3D666459-1C2B-4D2D-9497-257F3E50B03D}"/>
              </a:ext>
            </a:extLst>
          </p:cNvPr>
          <p:cNvSpPr txBox="1">
            <a:spLocks/>
          </p:cNvSpPr>
          <p:nvPr/>
        </p:nvSpPr>
        <p:spPr>
          <a:xfrm>
            <a:off x="-2" y="-1"/>
            <a:ext cx="6196615" cy="1066801"/>
          </a:xfrm>
          <a:prstGeom prst="rect">
            <a:avLst/>
          </a:prstGeom>
          <a:effectLst>
            <a:outerShdw blurRad="25400" dir="17880000">
              <a:srgbClr val="000000">
                <a:alpha val="46000"/>
              </a:srgbClr>
            </a:outerShdw>
          </a:effectLst>
        </p:spPr>
        <p:txBody>
          <a:bodyPr vert="horz" lIns="91440" tIns="45720" rIns="91440" bIns="45720" rtlCol="0" anchor="ctr">
            <a:normAutofit fontScale="975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1300" dirty="0"/>
              <a:t>     II – Présentation de mon projet</a:t>
            </a:r>
            <a:br>
              <a:rPr lang="fr-FR" dirty="0"/>
            </a:br>
            <a:r>
              <a:rPr lang="fr-FR" sz="3200" dirty="0"/>
              <a:t>   Concurrences et positionnement</a:t>
            </a:r>
          </a:p>
        </p:txBody>
      </p:sp>
    </p:spTree>
    <p:extLst>
      <p:ext uri="{BB962C8B-B14F-4D97-AF65-F5344CB8AC3E}">
        <p14:creationId xmlns:p14="http://schemas.microsoft.com/office/powerpoint/2010/main" val="189833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209A1029-0F42-473E-9E53-933A12815C49}"/>
              </a:ext>
            </a:extLst>
          </p:cNvPr>
          <p:cNvSpPr txBox="1"/>
          <p:nvPr/>
        </p:nvSpPr>
        <p:spPr>
          <a:xfrm>
            <a:off x="8851037" y="1451418"/>
            <a:ext cx="2073132" cy="646331"/>
          </a:xfrm>
          <a:prstGeom prst="rect">
            <a:avLst/>
          </a:prstGeom>
          <a:noFill/>
        </p:spPr>
        <p:txBody>
          <a:bodyPr wrap="none" rtlCol="0">
            <a:spAutoFit/>
          </a:bodyPr>
          <a:lstStyle/>
          <a:p>
            <a:r>
              <a:rPr lang="fr-FR" dirty="0"/>
              <a:t>Charte graphique :</a:t>
            </a:r>
          </a:p>
          <a:p>
            <a:endParaRPr lang="fr-FR" dirty="0"/>
          </a:p>
        </p:txBody>
      </p:sp>
      <p:sp>
        <p:nvSpPr>
          <p:cNvPr id="7" name="Flèche : droite à entaille 6">
            <a:extLst>
              <a:ext uri="{FF2B5EF4-FFF2-40B4-BE49-F238E27FC236}">
                <a16:creationId xmlns:a16="http://schemas.microsoft.com/office/drawing/2014/main" id="{C838545A-4F61-42AD-9D9F-69187168B882}"/>
              </a:ext>
            </a:extLst>
          </p:cNvPr>
          <p:cNvSpPr/>
          <p:nvPr/>
        </p:nvSpPr>
        <p:spPr>
          <a:xfrm>
            <a:off x="8131946" y="1451418"/>
            <a:ext cx="594804" cy="413610"/>
          </a:xfrm>
          <a:prstGeom prst="notch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4CBDB28A-287C-486B-A246-8E6D619BD99E}"/>
              </a:ext>
            </a:extLst>
          </p:cNvPr>
          <p:cNvSpPr txBox="1"/>
          <p:nvPr/>
        </p:nvSpPr>
        <p:spPr>
          <a:xfrm flipH="1">
            <a:off x="8131946" y="1995517"/>
            <a:ext cx="3690599" cy="646331"/>
          </a:xfrm>
          <a:prstGeom prst="rect">
            <a:avLst/>
          </a:prstGeom>
          <a:noFill/>
        </p:spPr>
        <p:txBody>
          <a:bodyPr wrap="square" rtlCol="0">
            <a:spAutoFit/>
          </a:bodyPr>
          <a:lstStyle/>
          <a:p>
            <a:r>
              <a:rPr lang="fr-FR" dirty="0"/>
              <a:t>BSL utilise du blanc, noir et du violet.</a:t>
            </a:r>
          </a:p>
        </p:txBody>
      </p:sp>
      <p:sp>
        <p:nvSpPr>
          <p:cNvPr id="9" name="Flèche : droite à entaille 8">
            <a:extLst>
              <a:ext uri="{FF2B5EF4-FFF2-40B4-BE49-F238E27FC236}">
                <a16:creationId xmlns:a16="http://schemas.microsoft.com/office/drawing/2014/main" id="{782E61FF-3F4D-4C4A-B93D-F6ED2655D259}"/>
              </a:ext>
            </a:extLst>
          </p:cNvPr>
          <p:cNvSpPr/>
          <p:nvPr/>
        </p:nvSpPr>
        <p:spPr>
          <a:xfrm>
            <a:off x="8131946" y="4647254"/>
            <a:ext cx="594804" cy="413610"/>
          </a:xfrm>
          <a:prstGeom prst="notch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Flèche : droite à entaille 9">
            <a:extLst>
              <a:ext uri="{FF2B5EF4-FFF2-40B4-BE49-F238E27FC236}">
                <a16:creationId xmlns:a16="http://schemas.microsoft.com/office/drawing/2014/main" id="{CBF522D4-B369-4685-8474-28DE4ADFEC38}"/>
              </a:ext>
            </a:extLst>
          </p:cNvPr>
          <p:cNvSpPr/>
          <p:nvPr/>
        </p:nvSpPr>
        <p:spPr>
          <a:xfrm>
            <a:off x="8131946" y="2772337"/>
            <a:ext cx="594804" cy="413610"/>
          </a:xfrm>
          <a:prstGeom prst="notch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CCCCAEAF-A363-49A2-8BAF-EA7B82778B21}"/>
              </a:ext>
            </a:extLst>
          </p:cNvPr>
          <p:cNvSpPr txBox="1"/>
          <p:nvPr/>
        </p:nvSpPr>
        <p:spPr>
          <a:xfrm>
            <a:off x="8879150" y="2772337"/>
            <a:ext cx="1051891" cy="646331"/>
          </a:xfrm>
          <a:prstGeom prst="rect">
            <a:avLst/>
          </a:prstGeom>
          <a:noFill/>
        </p:spPr>
        <p:txBody>
          <a:bodyPr wrap="none" rtlCol="0">
            <a:spAutoFit/>
          </a:bodyPr>
          <a:lstStyle/>
          <a:p>
            <a:r>
              <a:rPr lang="fr-FR" dirty="0"/>
              <a:t>Les plus:</a:t>
            </a:r>
          </a:p>
          <a:p>
            <a:endParaRPr lang="fr-FR" dirty="0"/>
          </a:p>
        </p:txBody>
      </p:sp>
      <p:sp>
        <p:nvSpPr>
          <p:cNvPr id="12" name="ZoneTexte 11">
            <a:extLst>
              <a:ext uri="{FF2B5EF4-FFF2-40B4-BE49-F238E27FC236}">
                <a16:creationId xmlns:a16="http://schemas.microsoft.com/office/drawing/2014/main" id="{0542D492-EBBD-4ED6-9FD1-E9BB4D93ACBD}"/>
              </a:ext>
            </a:extLst>
          </p:cNvPr>
          <p:cNvSpPr txBox="1"/>
          <p:nvPr/>
        </p:nvSpPr>
        <p:spPr>
          <a:xfrm flipH="1">
            <a:off x="8131946" y="3316436"/>
            <a:ext cx="3690599" cy="1200329"/>
          </a:xfrm>
          <a:prstGeom prst="rect">
            <a:avLst/>
          </a:prstGeom>
          <a:noFill/>
        </p:spPr>
        <p:txBody>
          <a:bodyPr wrap="square" rtlCol="0">
            <a:spAutoFit/>
          </a:bodyPr>
          <a:lstStyle/>
          <a:p>
            <a:r>
              <a:rPr lang="fr-FR" dirty="0"/>
              <a:t>Traduction en anglais possible. Première page : partenaire, activité. Possibilité de consulter son planning en ligne et en temps réel.</a:t>
            </a:r>
          </a:p>
        </p:txBody>
      </p:sp>
      <p:sp>
        <p:nvSpPr>
          <p:cNvPr id="13" name="ZoneTexte 12">
            <a:extLst>
              <a:ext uri="{FF2B5EF4-FFF2-40B4-BE49-F238E27FC236}">
                <a16:creationId xmlns:a16="http://schemas.microsoft.com/office/drawing/2014/main" id="{0F22C02C-A9A2-4353-A534-D99DB41EEAF1}"/>
              </a:ext>
            </a:extLst>
          </p:cNvPr>
          <p:cNvSpPr txBox="1"/>
          <p:nvPr/>
        </p:nvSpPr>
        <p:spPr>
          <a:xfrm>
            <a:off x="8851037" y="4647254"/>
            <a:ext cx="1252266" cy="646331"/>
          </a:xfrm>
          <a:prstGeom prst="rect">
            <a:avLst/>
          </a:prstGeom>
          <a:noFill/>
        </p:spPr>
        <p:txBody>
          <a:bodyPr wrap="none" rtlCol="0">
            <a:spAutoFit/>
          </a:bodyPr>
          <a:lstStyle/>
          <a:p>
            <a:r>
              <a:rPr lang="fr-FR" dirty="0"/>
              <a:t>Les moins:</a:t>
            </a:r>
          </a:p>
          <a:p>
            <a:endParaRPr lang="fr-FR" dirty="0"/>
          </a:p>
        </p:txBody>
      </p:sp>
      <p:sp>
        <p:nvSpPr>
          <p:cNvPr id="14" name="ZoneTexte 13">
            <a:extLst>
              <a:ext uri="{FF2B5EF4-FFF2-40B4-BE49-F238E27FC236}">
                <a16:creationId xmlns:a16="http://schemas.microsoft.com/office/drawing/2014/main" id="{13E38D25-2491-4DA5-8FAD-5BA6F9CCF82B}"/>
              </a:ext>
            </a:extLst>
          </p:cNvPr>
          <p:cNvSpPr txBox="1"/>
          <p:nvPr/>
        </p:nvSpPr>
        <p:spPr>
          <a:xfrm flipH="1">
            <a:off x="8131946" y="5191353"/>
            <a:ext cx="3690599" cy="923330"/>
          </a:xfrm>
          <a:prstGeom prst="rect">
            <a:avLst/>
          </a:prstGeom>
          <a:noFill/>
        </p:spPr>
        <p:txBody>
          <a:bodyPr wrap="square" rtlCol="0">
            <a:spAutoFit/>
          </a:bodyPr>
          <a:lstStyle/>
          <a:p>
            <a:r>
              <a:rPr lang="fr-FR" dirty="0"/>
              <a:t>Les mots sont mal choisi pour parler des métiers. Le footer est surchargé d’information.</a:t>
            </a:r>
          </a:p>
        </p:txBody>
      </p:sp>
      <p:pic>
        <p:nvPicPr>
          <p:cNvPr id="16" name="Espace réservé du contenu 15">
            <a:extLst>
              <a:ext uri="{FF2B5EF4-FFF2-40B4-BE49-F238E27FC236}">
                <a16:creationId xmlns:a16="http://schemas.microsoft.com/office/drawing/2014/main" id="{2B1B5C9F-7D4C-49F3-B356-18C323E2D9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315" y="1957973"/>
            <a:ext cx="7814926" cy="3830128"/>
          </a:xfrm>
        </p:spPr>
      </p:pic>
      <p:sp>
        <p:nvSpPr>
          <p:cNvPr id="15" name="ZoneTexte 14">
            <a:extLst>
              <a:ext uri="{FF2B5EF4-FFF2-40B4-BE49-F238E27FC236}">
                <a16:creationId xmlns:a16="http://schemas.microsoft.com/office/drawing/2014/main" id="{E5D915F3-A50F-4ABF-88A7-2AE657606F0C}"/>
              </a:ext>
            </a:extLst>
          </p:cNvPr>
          <p:cNvSpPr txBox="1"/>
          <p:nvPr/>
        </p:nvSpPr>
        <p:spPr>
          <a:xfrm>
            <a:off x="11563927" y="6253018"/>
            <a:ext cx="628073" cy="261610"/>
          </a:xfrm>
          <a:prstGeom prst="rect">
            <a:avLst/>
          </a:prstGeom>
          <a:noFill/>
        </p:spPr>
        <p:txBody>
          <a:bodyPr wrap="square" rtlCol="0">
            <a:spAutoFit/>
          </a:bodyPr>
          <a:lstStyle/>
          <a:p>
            <a:r>
              <a:rPr lang="fr-FR" sz="1100" dirty="0"/>
              <a:t>11</a:t>
            </a:r>
          </a:p>
        </p:txBody>
      </p:sp>
      <p:sp>
        <p:nvSpPr>
          <p:cNvPr id="18" name="Titre 1">
            <a:extLst>
              <a:ext uri="{FF2B5EF4-FFF2-40B4-BE49-F238E27FC236}">
                <a16:creationId xmlns:a16="http://schemas.microsoft.com/office/drawing/2014/main" id="{CAE241B0-EF34-40A4-8460-0F3F03F0D7C6}"/>
              </a:ext>
            </a:extLst>
          </p:cNvPr>
          <p:cNvSpPr txBox="1">
            <a:spLocks/>
          </p:cNvSpPr>
          <p:nvPr/>
        </p:nvSpPr>
        <p:spPr>
          <a:xfrm>
            <a:off x="-2" y="-1"/>
            <a:ext cx="6196615" cy="1066801"/>
          </a:xfrm>
          <a:prstGeom prst="rect">
            <a:avLst/>
          </a:prstGeom>
          <a:effectLst>
            <a:outerShdw blurRad="25400" dir="17880000">
              <a:srgbClr val="000000">
                <a:alpha val="46000"/>
              </a:srgbClr>
            </a:outerShdw>
          </a:effectLst>
        </p:spPr>
        <p:txBody>
          <a:bodyPr vert="horz" lIns="91440" tIns="45720" rIns="91440" bIns="45720" rtlCol="0" anchor="ctr">
            <a:normAutofit fontScale="975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1300" dirty="0"/>
              <a:t>     II – Présentation de mon projet</a:t>
            </a:r>
            <a:br>
              <a:rPr lang="fr-FR" dirty="0"/>
            </a:br>
            <a:r>
              <a:rPr lang="fr-FR" sz="3200" dirty="0"/>
              <a:t>   Concurrences et positionnement</a:t>
            </a:r>
          </a:p>
        </p:txBody>
      </p:sp>
    </p:spTree>
    <p:extLst>
      <p:ext uri="{BB962C8B-B14F-4D97-AF65-F5344CB8AC3E}">
        <p14:creationId xmlns:p14="http://schemas.microsoft.com/office/powerpoint/2010/main" val="1924715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pic>
        <p:nvPicPr>
          <p:cNvPr id="18" name="Espace réservé du contenu 14">
            <a:extLst>
              <a:ext uri="{FF2B5EF4-FFF2-40B4-BE49-F238E27FC236}">
                <a16:creationId xmlns:a16="http://schemas.microsoft.com/office/drawing/2014/main" id="{558F3D96-813F-41ED-BFFA-C9607B8DCA6E}"/>
              </a:ext>
            </a:extLst>
          </p:cNvPr>
          <p:cNvPicPr>
            <a:picLocks noChangeAspect="1"/>
          </p:cNvPicPr>
          <p:nvPr/>
        </p:nvPicPr>
        <p:blipFill rotWithShape="1">
          <a:blip r:embed="rId3">
            <a:extLst>
              <a:ext uri="{28A0092B-C50C-407E-A947-70E740481C1C}">
                <a14:useLocalDpi xmlns:a14="http://schemas.microsoft.com/office/drawing/2010/main" val="0"/>
              </a:ext>
            </a:extLst>
          </a:blip>
          <a:srcRect t="816" b="4196"/>
          <a:stretch/>
        </p:blipFill>
        <p:spPr>
          <a:xfrm>
            <a:off x="7620351" y="10"/>
            <a:ext cx="4571649" cy="6857990"/>
          </a:xfrm>
          <a:prstGeom prst="rect">
            <a:avLst/>
          </a:prstGeom>
        </p:spPr>
      </p:pic>
      <p:pic>
        <p:nvPicPr>
          <p:cNvPr id="23" name="Picture 22">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sp>
        <p:nvSpPr>
          <p:cNvPr id="25" name="ZoneTexte 24">
            <a:extLst>
              <a:ext uri="{FF2B5EF4-FFF2-40B4-BE49-F238E27FC236}">
                <a16:creationId xmlns:a16="http://schemas.microsoft.com/office/drawing/2014/main" id="{3B2004CE-A766-4535-8A3B-14DC6E49EDB9}"/>
              </a:ext>
            </a:extLst>
          </p:cNvPr>
          <p:cNvSpPr txBox="1"/>
          <p:nvPr/>
        </p:nvSpPr>
        <p:spPr>
          <a:xfrm>
            <a:off x="1320800" y="2348090"/>
            <a:ext cx="4775200" cy="1754326"/>
          </a:xfrm>
          <a:prstGeom prst="rect">
            <a:avLst/>
          </a:prstGeom>
          <a:noFill/>
        </p:spPr>
        <p:txBody>
          <a:bodyPr wrap="square" rtlCol="0">
            <a:spAutoFit/>
          </a:bodyPr>
          <a:lstStyle/>
          <a:p>
            <a:r>
              <a:rPr lang="fr-FR" dirty="0"/>
              <a:t>Permettre à CJ-Sécurité Privée de recruter plus d’agents de sécurité.</a:t>
            </a:r>
          </a:p>
          <a:p>
            <a:r>
              <a:rPr lang="fr-FR" dirty="0"/>
              <a:t>Accroitre la visibilité de l’entreprise à l’échelle nationale.</a:t>
            </a:r>
          </a:p>
          <a:p>
            <a:r>
              <a:rPr lang="fr-FR" dirty="0"/>
              <a:t>Permettre à ses clients de contracter des devis en lignes.</a:t>
            </a:r>
          </a:p>
        </p:txBody>
      </p:sp>
      <p:sp>
        <p:nvSpPr>
          <p:cNvPr id="6" name="ZoneTexte 5">
            <a:extLst>
              <a:ext uri="{FF2B5EF4-FFF2-40B4-BE49-F238E27FC236}">
                <a16:creationId xmlns:a16="http://schemas.microsoft.com/office/drawing/2014/main" id="{1062C4F5-35D2-456C-843C-9A3587AF6D6A}"/>
              </a:ext>
            </a:extLst>
          </p:cNvPr>
          <p:cNvSpPr txBox="1"/>
          <p:nvPr/>
        </p:nvSpPr>
        <p:spPr>
          <a:xfrm>
            <a:off x="11563927" y="6253018"/>
            <a:ext cx="628073" cy="261610"/>
          </a:xfrm>
          <a:prstGeom prst="rect">
            <a:avLst/>
          </a:prstGeom>
          <a:noFill/>
        </p:spPr>
        <p:txBody>
          <a:bodyPr wrap="square" rtlCol="0">
            <a:spAutoFit/>
          </a:bodyPr>
          <a:lstStyle/>
          <a:p>
            <a:r>
              <a:rPr lang="fr-FR" sz="1100" dirty="0">
                <a:solidFill>
                  <a:schemeClr val="bg1"/>
                </a:solidFill>
              </a:rPr>
              <a:t>12</a:t>
            </a:r>
          </a:p>
        </p:txBody>
      </p:sp>
      <p:sp>
        <p:nvSpPr>
          <p:cNvPr id="7" name="Titre 1">
            <a:extLst>
              <a:ext uri="{FF2B5EF4-FFF2-40B4-BE49-F238E27FC236}">
                <a16:creationId xmlns:a16="http://schemas.microsoft.com/office/drawing/2014/main" id="{072CCC2C-CC33-47B1-B283-2843BA4A5B17}"/>
              </a:ext>
            </a:extLst>
          </p:cNvPr>
          <p:cNvSpPr txBox="1">
            <a:spLocks/>
          </p:cNvSpPr>
          <p:nvPr/>
        </p:nvSpPr>
        <p:spPr>
          <a:xfrm>
            <a:off x="-2" y="-1"/>
            <a:ext cx="6196615" cy="1066801"/>
          </a:xfrm>
          <a:prstGeom prst="rect">
            <a:avLst/>
          </a:prstGeom>
          <a:effectLst>
            <a:outerShdw blurRad="25400" dir="17880000">
              <a:srgbClr val="000000">
                <a:alpha val="46000"/>
              </a:srgbClr>
            </a:outerShdw>
          </a:effectLst>
        </p:spPr>
        <p:txBody>
          <a:bodyPr vert="horz" lIns="91440" tIns="45720" rIns="91440" bIns="45720" rtlCol="0" anchor="ctr">
            <a:normAutofit fontScale="975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1300" dirty="0"/>
              <a:t>     II – Présentation de mon projet</a:t>
            </a:r>
            <a:br>
              <a:rPr lang="fr-FR" dirty="0"/>
            </a:br>
            <a:r>
              <a:rPr lang="fr-FR" sz="3200" dirty="0"/>
              <a:t>   Objectif du site</a:t>
            </a:r>
          </a:p>
        </p:txBody>
      </p:sp>
    </p:spTree>
    <p:extLst>
      <p:ext uri="{BB962C8B-B14F-4D97-AF65-F5344CB8AC3E}">
        <p14:creationId xmlns:p14="http://schemas.microsoft.com/office/powerpoint/2010/main" val="3945198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410094B-36AB-4795-AE40-A7AD622B5E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2073" y="1066800"/>
            <a:ext cx="9144000" cy="4960252"/>
          </a:xfrm>
          <a:prstGeom prst="rect">
            <a:avLst/>
          </a:prstGeom>
        </p:spPr>
      </p:pic>
      <p:sp>
        <p:nvSpPr>
          <p:cNvPr id="6" name="ZoneTexte 5">
            <a:extLst>
              <a:ext uri="{FF2B5EF4-FFF2-40B4-BE49-F238E27FC236}">
                <a16:creationId xmlns:a16="http://schemas.microsoft.com/office/drawing/2014/main" id="{8A88B977-7532-4D5D-B811-F5023D294F1A}"/>
              </a:ext>
            </a:extLst>
          </p:cNvPr>
          <p:cNvSpPr txBox="1"/>
          <p:nvPr/>
        </p:nvSpPr>
        <p:spPr>
          <a:xfrm>
            <a:off x="11563927" y="6253018"/>
            <a:ext cx="628073" cy="261610"/>
          </a:xfrm>
          <a:prstGeom prst="rect">
            <a:avLst/>
          </a:prstGeom>
          <a:noFill/>
        </p:spPr>
        <p:txBody>
          <a:bodyPr wrap="square" rtlCol="0">
            <a:spAutoFit/>
          </a:bodyPr>
          <a:lstStyle/>
          <a:p>
            <a:r>
              <a:rPr lang="fr-FR" sz="1100" dirty="0"/>
              <a:t>13</a:t>
            </a:r>
          </a:p>
        </p:txBody>
      </p:sp>
      <p:sp>
        <p:nvSpPr>
          <p:cNvPr id="7" name="Titre 1">
            <a:extLst>
              <a:ext uri="{FF2B5EF4-FFF2-40B4-BE49-F238E27FC236}">
                <a16:creationId xmlns:a16="http://schemas.microsoft.com/office/drawing/2014/main" id="{7AF6A22E-EB40-48B4-AA9C-92084CF1399D}"/>
              </a:ext>
            </a:extLst>
          </p:cNvPr>
          <p:cNvSpPr txBox="1">
            <a:spLocks/>
          </p:cNvSpPr>
          <p:nvPr/>
        </p:nvSpPr>
        <p:spPr>
          <a:xfrm>
            <a:off x="-2" y="-1"/>
            <a:ext cx="6196615" cy="1066801"/>
          </a:xfrm>
          <a:prstGeom prst="rect">
            <a:avLst/>
          </a:prstGeom>
          <a:effectLst>
            <a:outerShdw blurRad="25400" dir="17880000">
              <a:srgbClr val="000000">
                <a:alpha val="46000"/>
              </a:srgbClr>
            </a:outerShdw>
          </a:effectLst>
        </p:spPr>
        <p:txBody>
          <a:bodyPr vert="horz" lIns="91440" tIns="45720" rIns="91440" bIns="45720" rtlCol="0" anchor="ctr">
            <a:normAutofit fontScale="975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1300" dirty="0"/>
              <a:t>     II – Présentation de mon projet</a:t>
            </a:r>
            <a:br>
              <a:rPr lang="fr-FR" dirty="0"/>
            </a:br>
            <a:r>
              <a:rPr lang="fr-FR" sz="3200" dirty="0"/>
              <a:t>   Arborescence</a:t>
            </a:r>
          </a:p>
        </p:txBody>
      </p:sp>
    </p:spTree>
    <p:extLst>
      <p:ext uri="{BB962C8B-B14F-4D97-AF65-F5344CB8AC3E}">
        <p14:creationId xmlns:p14="http://schemas.microsoft.com/office/powerpoint/2010/main" val="34564307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8EEE1D00-01ED-477D-B7BB-49EEA2A09DDF}"/>
              </a:ext>
            </a:extLst>
          </p:cNvPr>
          <p:cNvSpPr txBox="1"/>
          <p:nvPr/>
        </p:nvSpPr>
        <p:spPr>
          <a:xfrm>
            <a:off x="2974109" y="1579418"/>
            <a:ext cx="7555346" cy="2585323"/>
          </a:xfrm>
          <a:prstGeom prst="rect">
            <a:avLst/>
          </a:prstGeom>
          <a:noFill/>
        </p:spPr>
        <p:txBody>
          <a:bodyPr wrap="square" rtlCol="0">
            <a:spAutoFit/>
          </a:bodyPr>
          <a:lstStyle/>
          <a:p>
            <a:r>
              <a:rPr lang="fr-FR" dirty="0"/>
              <a:t>Création de compte utilisateur</a:t>
            </a:r>
          </a:p>
          <a:p>
            <a:r>
              <a:rPr lang="fr-FR" dirty="0"/>
              <a:t>Espace utilisateur accessible par mot de passe</a:t>
            </a:r>
          </a:p>
          <a:p>
            <a:r>
              <a:rPr lang="fr-FR" dirty="0"/>
              <a:t>Edition de son profil</a:t>
            </a:r>
          </a:p>
          <a:p>
            <a:r>
              <a:rPr lang="fr-FR" dirty="0"/>
              <a:t>Modification de son profil</a:t>
            </a:r>
          </a:p>
          <a:p>
            <a:r>
              <a:rPr lang="fr-FR" dirty="0"/>
              <a:t>Suppression de son profil</a:t>
            </a:r>
          </a:p>
          <a:p>
            <a:r>
              <a:rPr lang="fr-FR" dirty="0"/>
              <a:t>Postuler</a:t>
            </a:r>
          </a:p>
          <a:p>
            <a:r>
              <a:rPr lang="fr-FR" dirty="0"/>
              <a:t>Editer sa candidature</a:t>
            </a:r>
          </a:p>
          <a:p>
            <a:r>
              <a:rPr lang="fr-FR" dirty="0"/>
              <a:t>Modifier sa candidature</a:t>
            </a:r>
          </a:p>
          <a:p>
            <a:r>
              <a:rPr lang="fr-FR" dirty="0"/>
              <a:t>Supprimer sa candidature</a:t>
            </a:r>
          </a:p>
        </p:txBody>
      </p:sp>
      <p:sp>
        <p:nvSpPr>
          <p:cNvPr id="6" name="Flèche : chevron 5">
            <a:extLst>
              <a:ext uri="{FF2B5EF4-FFF2-40B4-BE49-F238E27FC236}">
                <a16:creationId xmlns:a16="http://schemas.microsoft.com/office/drawing/2014/main" id="{F4DD5086-C34B-422A-9939-2987CF334851}"/>
              </a:ext>
            </a:extLst>
          </p:cNvPr>
          <p:cNvSpPr/>
          <p:nvPr/>
        </p:nvSpPr>
        <p:spPr>
          <a:xfrm>
            <a:off x="2542303" y="1749714"/>
            <a:ext cx="184727" cy="129309"/>
          </a:xfrm>
          <a:prstGeom prst="chevron">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chemeClr val="tx1"/>
              </a:solidFill>
            </a:endParaRPr>
          </a:p>
        </p:txBody>
      </p:sp>
      <p:sp>
        <p:nvSpPr>
          <p:cNvPr id="7" name="Flèche : chevron 6">
            <a:extLst>
              <a:ext uri="{FF2B5EF4-FFF2-40B4-BE49-F238E27FC236}">
                <a16:creationId xmlns:a16="http://schemas.microsoft.com/office/drawing/2014/main" id="{3EFF54BD-EEC5-4BBC-813F-CCC4E18B7CC9}"/>
              </a:ext>
            </a:extLst>
          </p:cNvPr>
          <p:cNvSpPr/>
          <p:nvPr/>
        </p:nvSpPr>
        <p:spPr>
          <a:xfrm>
            <a:off x="2542300" y="2016414"/>
            <a:ext cx="184727" cy="129309"/>
          </a:xfrm>
          <a:prstGeom prst="chevron">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chemeClr val="tx1"/>
              </a:solidFill>
            </a:endParaRPr>
          </a:p>
        </p:txBody>
      </p:sp>
      <p:sp>
        <p:nvSpPr>
          <p:cNvPr id="8" name="Flèche : chevron 7">
            <a:extLst>
              <a:ext uri="{FF2B5EF4-FFF2-40B4-BE49-F238E27FC236}">
                <a16:creationId xmlns:a16="http://schemas.microsoft.com/office/drawing/2014/main" id="{598A268A-9EBE-4E5F-A18E-FD29DAB2D110}"/>
              </a:ext>
            </a:extLst>
          </p:cNvPr>
          <p:cNvSpPr/>
          <p:nvPr/>
        </p:nvSpPr>
        <p:spPr>
          <a:xfrm>
            <a:off x="2542300" y="2284268"/>
            <a:ext cx="184727" cy="129309"/>
          </a:xfrm>
          <a:prstGeom prst="chevron">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chemeClr val="tx1"/>
              </a:solidFill>
            </a:endParaRPr>
          </a:p>
        </p:txBody>
      </p:sp>
      <p:sp>
        <p:nvSpPr>
          <p:cNvPr id="9" name="Flèche : chevron 8">
            <a:extLst>
              <a:ext uri="{FF2B5EF4-FFF2-40B4-BE49-F238E27FC236}">
                <a16:creationId xmlns:a16="http://schemas.microsoft.com/office/drawing/2014/main" id="{B7B36D23-1DA2-4A4B-BB84-645BFDE12DFA}"/>
              </a:ext>
            </a:extLst>
          </p:cNvPr>
          <p:cNvSpPr/>
          <p:nvPr/>
        </p:nvSpPr>
        <p:spPr>
          <a:xfrm>
            <a:off x="2542300" y="2552122"/>
            <a:ext cx="184727" cy="129309"/>
          </a:xfrm>
          <a:prstGeom prst="chevron">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chemeClr val="tx1"/>
              </a:solidFill>
            </a:endParaRPr>
          </a:p>
        </p:txBody>
      </p:sp>
      <p:sp>
        <p:nvSpPr>
          <p:cNvPr id="14" name="Flèche : chevron 13">
            <a:extLst>
              <a:ext uri="{FF2B5EF4-FFF2-40B4-BE49-F238E27FC236}">
                <a16:creationId xmlns:a16="http://schemas.microsoft.com/office/drawing/2014/main" id="{93DE295E-A979-44C6-BBED-09E96FEBFA83}"/>
              </a:ext>
            </a:extLst>
          </p:cNvPr>
          <p:cNvSpPr/>
          <p:nvPr/>
        </p:nvSpPr>
        <p:spPr>
          <a:xfrm>
            <a:off x="2542303" y="2828637"/>
            <a:ext cx="184727" cy="129309"/>
          </a:xfrm>
          <a:prstGeom prst="chevron">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chemeClr val="tx1"/>
              </a:solidFill>
            </a:endParaRPr>
          </a:p>
        </p:txBody>
      </p:sp>
      <p:sp>
        <p:nvSpPr>
          <p:cNvPr id="15" name="Flèche : chevron 14">
            <a:extLst>
              <a:ext uri="{FF2B5EF4-FFF2-40B4-BE49-F238E27FC236}">
                <a16:creationId xmlns:a16="http://schemas.microsoft.com/office/drawing/2014/main" id="{54C3526D-721C-4C66-8720-138917583D09}"/>
              </a:ext>
            </a:extLst>
          </p:cNvPr>
          <p:cNvSpPr/>
          <p:nvPr/>
        </p:nvSpPr>
        <p:spPr>
          <a:xfrm>
            <a:off x="2542300" y="3095337"/>
            <a:ext cx="184727" cy="129309"/>
          </a:xfrm>
          <a:prstGeom prst="chevron">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chemeClr val="tx1"/>
              </a:solidFill>
            </a:endParaRPr>
          </a:p>
        </p:txBody>
      </p:sp>
      <p:sp>
        <p:nvSpPr>
          <p:cNvPr id="16" name="Flèche : chevron 15">
            <a:extLst>
              <a:ext uri="{FF2B5EF4-FFF2-40B4-BE49-F238E27FC236}">
                <a16:creationId xmlns:a16="http://schemas.microsoft.com/office/drawing/2014/main" id="{E8C3F30A-1651-48C7-A13E-56E396916565}"/>
              </a:ext>
            </a:extLst>
          </p:cNvPr>
          <p:cNvSpPr/>
          <p:nvPr/>
        </p:nvSpPr>
        <p:spPr>
          <a:xfrm>
            <a:off x="2542300" y="3363191"/>
            <a:ext cx="184727" cy="129309"/>
          </a:xfrm>
          <a:prstGeom prst="chevron">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chemeClr val="tx1"/>
              </a:solidFill>
            </a:endParaRPr>
          </a:p>
        </p:txBody>
      </p:sp>
      <p:sp>
        <p:nvSpPr>
          <p:cNvPr id="17" name="Flèche : chevron 16">
            <a:extLst>
              <a:ext uri="{FF2B5EF4-FFF2-40B4-BE49-F238E27FC236}">
                <a16:creationId xmlns:a16="http://schemas.microsoft.com/office/drawing/2014/main" id="{44F7A72D-D8D8-4370-8F6E-6279E7619701}"/>
              </a:ext>
            </a:extLst>
          </p:cNvPr>
          <p:cNvSpPr/>
          <p:nvPr/>
        </p:nvSpPr>
        <p:spPr>
          <a:xfrm>
            <a:off x="2542300" y="3631045"/>
            <a:ext cx="184727" cy="129309"/>
          </a:xfrm>
          <a:prstGeom prst="chevron">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chemeClr val="tx1"/>
              </a:solidFill>
            </a:endParaRPr>
          </a:p>
        </p:txBody>
      </p:sp>
      <p:sp>
        <p:nvSpPr>
          <p:cNvPr id="18" name="Flèche : chevron 17">
            <a:extLst>
              <a:ext uri="{FF2B5EF4-FFF2-40B4-BE49-F238E27FC236}">
                <a16:creationId xmlns:a16="http://schemas.microsoft.com/office/drawing/2014/main" id="{066F5755-4D1D-4E8B-81D6-76B76351DB17}"/>
              </a:ext>
            </a:extLst>
          </p:cNvPr>
          <p:cNvSpPr/>
          <p:nvPr/>
        </p:nvSpPr>
        <p:spPr>
          <a:xfrm>
            <a:off x="2542300" y="3907560"/>
            <a:ext cx="184727" cy="129309"/>
          </a:xfrm>
          <a:prstGeom prst="chevron">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chemeClr val="tx1"/>
              </a:solidFill>
            </a:endParaRPr>
          </a:p>
        </p:txBody>
      </p:sp>
      <p:sp>
        <p:nvSpPr>
          <p:cNvPr id="13" name="ZoneTexte 12">
            <a:extLst>
              <a:ext uri="{FF2B5EF4-FFF2-40B4-BE49-F238E27FC236}">
                <a16:creationId xmlns:a16="http://schemas.microsoft.com/office/drawing/2014/main" id="{701B104C-411F-420C-8931-79DB758685C8}"/>
              </a:ext>
            </a:extLst>
          </p:cNvPr>
          <p:cNvSpPr txBox="1"/>
          <p:nvPr/>
        </p:nvSpPr>
        <p:spPr>
          <a:xfrm>
            <a:off x="11563927" y="6253018"/>
            <a:ext cx="628073" cy="261610"/>
          </a:xfrm>
          <a:prstGeom prst="rect">
            <a:avLst/>
          </a:prstGeom>
          <a:noFill/>
        </p:spPr>
        <p:txBody>
          <a:bodyPr wrap="square" rtlCol="0">
            <a:spAutoFit/>
          </a:bodyPr>
          <a:lstStyle/>
          <a:p>
            <a:r>
              <a:rPr lang="fr-FR" sz="1100" dirty="0"/>
              <a:t>14</a:t>
            </a:r>
          </a:p>
        </p:txBody>
      </p:sp>
      <p:sp>
        <p:nvSpPr>
          <p:cNvPr id="19" name="Titre 1">
            <a:extLst>
              <a:ext uri="{FF2B5EF4-FFF2-40B4-BE49-F238E27FC236}">
                <a16:creationId xmlns:a16="http://schemas.microsoft.com/office/drawing/2014/main" id="{AE619B15-DB28-4272-940A-DC6C38F0647A}"/>
              </a:ext>
            </a:extLst>
          </p:cNvPr>
          <p:cNvSpPr txBox="1">
            <a:spLocks/>
          </p:cNvSpPr>
          <p:nvPr/>
        </p:nvSpPr>
        <p:spPr>
          <a:xfrm>
            <a:off x="-2" y="-1"/>
            <a:ext cx="6196615" cy="1066801"/>
          </a:xfrm>
          <a:prstGeom prst="rect">
            <a:avLst/>
          </a:prstGeom>
          <a:effectLst>
            <a:outerShdw blurRad="25400" dir="17880000">
              <a:srgbClr val="000000">
                <a:alpha val="46000"/>
              </a:srgbClr>
            </a:outerShdw>
          </a:effectLst>
        </p:spPr>
        <p:txBody>
          <a:bodyPr vert="horz" lIns="91440" tIns="45720" rIns="91440" bIns="45720" rtlCol="0" anchor="ctr">
            <a:normAutofit fontScale="975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1300" dirty="0"/>
              <a:t>     II – Présentation de mon projet</a:t>
            </a:r>
            <a:br>
              <a:rPr lang="fr-FR" dirty="0"/>
            </a:br>
            <a:r>
              <a:rPr lang="fr-FR" sz="3200" dirty="0"/>
              <a:t>   Fonctionnalités</a:t>
            </a:r>
          </a:p>
        </p:txBody>
      </p:sp>
    </p:spTree>
    <p:extLst>
      <p:ext uri="{BB962C8B-B14F-4D97-AF65-F5344CB8AC3E}">
        <p14:creationId xmlns:p14="http://schemas.microsoft.com/office/powerpoint/2010/main" val="3866560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EB4D369-2D2B-4BA2-B599-C0C078462B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8131" y="807156"/>
            <a:ext cx="8656794" cy="5791200"/>
          </a:xfrm>
          <a:prstGeom prst="rect">
            <a:avLst/>
          </a:prstGeom>
        </p:spPr>
      </p:pic>
      <p:sp>
        <p:nvSpPr>
          <p:cNvPr id="5" name="ZoneTexte 4">
            <a:extLst>
              <a:ext uri="{FF2B5EF4-FFF2-40B4-BE49-F238E27FC236}">
                <a16:creationId xmlns:a16="http://schemas.microsoft.com/office/drawing/2014/main" id="{D0CE4273-76CD-4064-BEAF-A482E61314EB}"/>
              </a:ext>
            </a:extLst>
          </p:cNvPr>
          <p:cNvSpPr txBox="1"/>
          <p:nvPr/>
        </p:nvSpPr>
        <p:spPr>
          <a:xfrm>
            <a:off x="1106311" y="2686756"/>
            <a:ext cx="1096775" cy="369332"/>
          </a:xfrm>
          <a:prstGeom prst="rect">
            <a:avLst/>
          </a:prstGeom>
          <a:noFill/>
        </p:spPr>
        <p:txBody>
          <a:bodyPr wrap="none" rtlCol="0">
            <a:spAutoFit/>
          </a:bodyPr>
          <a:lstStyle/>
          <a:p>
            <a:r>
              <a:rPr lang="fr-FR" dirty="0"/>
              <a:t>Use Case</a:t>
            </a:r>
          </a:p>
        </p:txBody>
      </p:sp>
      <p:sp>
        <p:nvSpPr>
          <p:cNvPr id="6" name="ZoneTexte 5">
            <a:extLst>
              <a:ext uri="{FF2B5EF4-FFF2-40B4-BE49-F238E27FC236}">
                <a16:creationId xmlns:a16="http://schemas.microsoft.com/office/drawing/2014/main" id="{C7EEA5CA-5B19-4B3F-98F0-20AE0A026B79}"/>
              </a:ext>
            </a:extLst>
          </p:cNvPr>
          <p:cNvSpPr txBox="1"/>
          <p:nvPr/>
        </p:nvSpPr>
        <p:spPr>
          <a:xfrm>
            <a:off x="11563927" y="6253018"/>
            <a:ext cx="628073" cy="261610"/>
          </a:xfrm>
          <a:prstGeom prst="rect">
            <a:avLst/>
          </a:prstGeom>
          <a:noFill/>
        </p:spPr>
        <p:txBody>
          <a:bodyPr wrap="square" rtlCol="0">
            <a:spAutoFit/>
          </a:bodyPr>
          <a:lstStyle/>
          <a:p>
            <a:r>
              <a:rPr lang="fr-FR" sz="1100" dirty="0">
                <a:solidFill>
                  <a:schemeClr val="bg1"/>
                </a:solidFill>
              </a:rPr>
              <a:t>15</a:t>
            </a:r>
          </a:p>
        </p:txBody>
      </p:sp>
      <p:sp>
        <p:nvSpPr>
          <p:cNvPr id="8" name="Titre 1">
            <a:extLst>
              <a:ext uri="{FF2B5EF4-FFF2-40B4-BE49-F238E27FC236}">
                <a16:creationId xmlns:a16="http://schemas.microsoft.com/office/drawing/2014/main" id="{6DA6EBA3-9DCD-4AA6-AEEF-393058DA0BBC}"/>
              </a:ext>
            </a:extLst>
          </p:cNvPr>
          <p:cNvSpPr txBox="1">
            <a:spLocks/>
          </p:cNvSpPr>
          <p:nvPr/>
        </p:nvSpPr>
        <p:spPr>
          <a:xfrm>
            <a:off x="-2" y="-1"/>
            <a:ext cx="6196615" cy="1066801"/>
          </a:xfrm>
          <a:prstGeom prst="rect">
            <a:avLst/>
          </a:prstGeom>
          <a:effectLst>
            <a:outerShdw blurRad="25400" dir="17880000">
              <a:srgbClr val="000000">
                <a:alpha val="46000"/>
              </a:srgbClr>
            </a:outerShdw>
          </a:effectLst>
        </p:spPr>
        <p:txBody>
          <a:bodyPr vert="horz" lIns="91440" tIns="45720" rIns="91440" bIns="45720" rtlCol="0" anchor="ctr">
            <a:normAutofit fontScale="975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1300" dirty="0"/>
              <a:t>     II – Présentation de mon projet</a:t>
            </a:r>
            <a:br>
              <a:rPr lang="fr-FR" dirty="0"/>
            </a:br>
            <a:r>
              <a:rPr lang="fr-FR" sz="3200" dirty="0"/>
              <a:t>   Fonctionnalités</a:t>
            </a:r>
          </a:p>
        </p:txBody>
      </p:sp>
    </p:spTree>
    <p:extLst>
      <p:ext uri="{BB962C8B-B14F-4D97-AF65-F5344CB8AC3E}">
        <p14:creationId xmlns:p14="http://schemas.microsoft.com/office/powerpoint/2010/main" val="42571762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2" y="-1"/>
            <a:ext cx="6196615" cy="1066801"/>
          </a:xfrm>
        </p:spPr>
        <p:txBody>
          <a:bodyPr>
            <a:normAutofit fontScale="90000"/>
          </a:bodyPr>
          <a:lstStyle/>
          <a:p>
            <a:pPr algn="l"/>
            <a:r>
              <a:rPr lang="fr-FR" sz="1300" dirty="0"/>
              <a:t>     III – Prestations attendues</a:t>
            </a:r>
            <a:br>
              <a:rPr lang="fr-FR" dirty="0"/>
            </a:br>
            <a:r>
              <a:rPr lang="fr-FR" sz="3200" dirty="0"/>
              <a:t>   Charte graphique et charte éditoriale</a:t>
            </a:r>
          </a:p>
        </p:txBody>
      </p:sp>
      <p:sp>
        <p:nvSpPr>
          <p:cNvPr id="6" name="Phylactère : pensées 5">
            <a:extLst>
              <a:ext uri="{FF2B5EF4-FFF2-40B4-BE49-F238E27FC236}">
                <a16:creationId xmlns:a16="http://schemas.microsoft.com/office/drawing/2014/main" id="{2B98D6C5-1298-41BF-BB37-772B62EAB121}"/>
              </a:ext>
            </a:extLst>
          </p:cNvPr>
          <p:cNvSpPr/>
          <p:nvPr/>
        </p:nvSpPr>
        <p:spPr>
          <a:xfrm>
            <a:off x="1301966" y="1464547"/>
            <a:ext cx="10253710" cy="3573262"/>
          </a:xfrm>
          <a:prstGeom prst="cloudCallou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3B62AA4-9C85-45C1-9F8C-A7DC0615AA62}"/>
              </a:ext>
            </a:extLst>
          </p:cNvPr>
          <p:cNvSpPr txBox="1"/>
          <p:nvPr/>
        </p:nvSpPr>
        <p:spPr>
          <a:xfrm>
            <a:off x="2673432" y="2235515"/>
            <a:ext cx="7649851" cy="2031325"/>
          </a:xfrm>
          <a:prstGeom prst="rect">
            <a:avLst/>
          </a:prstGeom>
          <a:noFill/>
        </p:spPr>
        <p:txBody>
          <a:bodyPr wrap="none" rtlCol="0">
            <a:spAutoFit/>
          </a:bodyPr>
          <a:lstStyle/>
          <a:p>
            <a:pPr fontAlgn="base"/>
            <a:r>
              <a:rPr lang="fr-FR" b="1" dirty="0"/>
              <a:t> </a:t>
            </a:r>
            <a:endParaRPr lang="fr-FR" dirty="0"/>
          </a:p>
          <a:p>
            <a:pPr fontAlgn="base"/>
            <a:r>
              <a:rPr lang="fr-FR" dirty="0"/>
              <a:t>Sécurité			Protection			Médiation			Agent</a:t>
            </a:r>
          </a:p>
          <a:p>
            <a:pPr fontAlgn="base"/>
            <a:r>
              <a:rPr lang="fr-FR" dirty="0"/>
              <a:t>		Armes				Sûreté				Equipe</a:t>
            </a:r>
          </a:p>
          <a:p>
            <a:pPr fontAlgn="base"/>
            <a:r>
              <a:rPr lang="fr-FR" dirty="0"/>
              <a:t>Communication	Surveillance			Prevention			Confiance</a:t>
            </a:r>
          </a:p>
          <a:p>
            <a:pPr fontAlgn="base"/>
            <a:r>
              <a:rPr lang="fr-FR" dirty="0"/>
              <a:t>		Service				Prestation			Client</a:t>
            </a:r>
          </a:p>
          <a:p>
            <a:pPr fontAlgn="base"/>
            <a:r>
              <a:rPr lang="fr-FR" dirty="0"/>
              <a:t>Discrétion</a:t>
            </a:r>
          </a:p>
          <a:p>
            <a:endParaRPr lang="fr-FR" dirty="0"/>
          </a:p>
        </p:txBody>
      </p:sp>
      <p:sp>
        <p:nvSpPr>
          <p:cNvPr id="8" name="ZoneTexte 7">
            <a:extLst>
              <a:ext uri="{FF2B5EF4-FFF2-40B4-BE49-F238E27FC236}">
                <a16:creationId xmlns:a16="http://schemas.microsoft.com/office/drawing/2014/main" id="{133EDE24-FB80-4757-B1D6-1DFCDBBB3EC5}"/>
              </a:ext>
            </a:extLst>
          </p:cNvPr>
          <p:cNvSpPr txBox="1"/>
          <p:nvPr/>
        </p:nvSpPr>
        <p:spPr>
          <a:xfrm>
            <a:off x="2242910" y="5393453"/>
            <a:ext cx="1710789" cy="369332"/>
          </a:xfrm>
          <a:prstGeom prst="rect">
            <a:avLst/>
          </a:prstGeom>
          <a:noFill/>
        </p:spPr>
        <p:txBody>
          <a:bodyPr wrap="none" rtlCol="0">
            <a:spAutoFit/>
          </a:bodyPr>
          <a:lstStyle/>
          <a:p>
            <a:r>
              <a:rPr lang="fr-FR" dirty="0"/>
              <a:t>Brainstorming :</a:t>
            </a:r>
          </a:p>
        </p:txBody>
      </p:sp>
      <p:sp>
        <p:nvSpPr>
          <p:cNvPr id="9" name="ZoneTexte 8">
            <a:extLst>
              <a:ext uri="{FF2B5EF4-FFF2-40B4-BE49-F238E27FC236}">
                <a16:creationId xmlns:a16="http://schemas.microsoft.com/office/drawing/2014/main" id="{E364D8A8-0857-439A-8EF7-71F71D55AC83}"/>
              </a:ext>
            </a:extLst>
          </p:cNvPr>
          <p:cNvSpPr txBox="1"/>
          <p:nvPr/>
        </p:nvSpPr>
        <p:spPr>
          <a:xfrm>
            <a:off x="11563927" y="6253018"/>
            <a:ext cx="628073" cy="261610"/>
          </a:xfrm>
          <a:prstGeom prst="rect">
            <a:avLst/>
          </a:prstGeom>
          <a:noFill/>
        </p:spPr>
        <p:txBody>
          <a:bodyPr wrap="square" rtlCol="0">
            <a:spAutoFit/>
          </a:bodyPr>
          <a:lstStyle/>
          <a:p>
            <a:r>
              <a:rPr lang="fr-FR" sz="1100" dirty="0"/>
              <a:t>16</a:t>
            </a:r>
          </a:p>
        </p:txBody>
      </p:sp>
    </p:spTree>
    <p:extLst>
      <p:ext uri="{BB962C8B-B14F-4D97-AF65-F5344CB8AC3E}">
        <p14:creationId xmlns:p14="http://schemas.microsoft.com/office/powerpoint/2010/main" val="3839889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2" y="-1"/>
            <a:ext cx="6196615" cy="1066801"/>
          </a:xfrm>
        </p:spPr>
        <p:txBody>
          <a:bodyPr>
            <a:normAutofit fontScale="90000"/>
          </a:bodyPr>
          <a:lstStyle/>
          <a:p>
            <a:pPr algn="l"/>
            <a:r>
              <a:rPr lang="fr-FR" sz="1300" dirty="0"/>
              <a:t>     III – Prestations attendues</a:t>
            </a:r>
            <a:br>
              <a:rPr lang="fr-FR" dirty="0"/>
            </a:br>
            <a:r>
              <a:rPr lang="fr-FR" sz="3200" dirty="0"/>
              <a:t>   Charte graphique et charte éditoriale</a:t>
            </a:r>
          </a:p>
        </p:txBody>
      </p:sp>
      <p:sp>
        <p:nvSpPr>
          <p:cNvPr id="8" name="ZoneTexte 7">
            <a:extLst>
              <a:ext uri="{FF2B5EF4-FFF2-40B4-BE49-F238E27FC236}">
                <a16:creationId xmlns:a16="http://schemas.microsoft.com/office/drawing/2014/main" id="{133EDE24-FB80-4757-B1D6-1DFCDBBB3EC5}"/>
              </a:ext>
            </a:extLst>
          </p:cNvPr>
          <p:cNvSpPr txBox="1"/>
          <p:nvPr/>
        </p:nvSpPr>
        <p:spPr>
          <a:xfrm>
            <a:off x="700437" y="1458762"/>
            <a:ext cx="2097049" cy="369332"/>
          </a:xfrm>
          <a:prstGeom prst="rect">
            <a:avLst/>
          </a:prstGeom>
          <a:noFill/>
        </p:spPr>
        <p:txBody>
          <a:bodyPr wrap="none" rtlCol="0">
            <a:spAutoFit/>
          </a:bodyPr>
          <a:lstStyle/>
          <a:p>
            <a:r>
              <a:rPr lang="fr-FR" dirty="0"/>
              <a:t>Echelle d’Osgood :</a:t>
            </a:r>
          </a:p>
        </p:txBody>
      </p:sp>
      <p:pic>
        <p:nvPicPr>
          <p:cNvPr id="4" name="Image 3">
            <a:extLst>
              <a:ext uri="{FF2B5EF4-FFF2-40B4-BE49-F238E27FC236}">
                <a16:creationId xmlns:a16="http://schemas.microsoft.com/office/drawing/2014/main" id="{AB12AF53-D981-49FA-A461-7481C09B5B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2135" y="1708726"/>
            <a:ext cx="6196614" cy="4898165"/>
          </a:xfrm>
          <a:prstGeom prst="rect">
            <a:avLst/>
          </a:prstGeom>
        </p:spPr>
      </p:pic>
      <p:sp>
        <p:nvSpPr>
          <p:cNvPr id="5" name="ZoneTexte 4">
            <a:extLst>
              <a:ext uri="{FF2B5EF4-FFF2-40B4-BE49-F238E27FC236}">
                <a16:creationId xmlns:a16="http://schemas.microsoft.com/office/drawing/2014/main" id="{2F9F4413-44B5-4C70-A38A-CF4FD3381A02}"/>
              </a:ext>
            </a:extLst>
          </p:cNvPr>
          <p:cNvSpPr txBox="1"/>
          <p:nvPr/>
        </p:nvSpPr>
        <p:spPr>
          <a:xfrm>
            <a:off x="8626764" y="1911938"/>
            <a:ext cx="968535" cy="369332"/>
          </a:xfrm>
          <a:prstGeom prst="rect">
            <a:avLst/>
          </a:prstGeom>
          <a:noFill/>
        </p:spPr>
        <p:txBody>
          <a:bodyPr wrap="none" rtlCol="0">
            <a:spAutoFit/>
          </a:bodyPr>
          <a:lstStyle/>
          <a:p>
            <a:r>
              <a:rPr lang="fr-FR" dirty="0">
                <a:solidFill>
                  <a:schemeClr val="bg1"/>
                </a:solidFill>
              </a:rPr>
              <a:t>Sécurité</a:t>
            </a:r>
          </a:p>
        </p:txBody>
      </p:sp>
      <p:sp>
        <p:nvSpPr>
          <p:cNvPr id="9" name="ZoneTexte 8">
            <a:extLst>
              <a:ext uri="{FF2B5EF4-FFF2-40B4-BE49-F238E27FC236}">
                <a16:creationId xmlns:a16="http://schemas.microsoft.com/office/drawing/2014/main" id="{00E22637-F54A-4DED-A76A-1B09034E4C1F}"/>
              </a:ext>
            </a:extLst>
          </p:cNvPr>
          <p:cNvSpPr txBox="1"/>
          <p:nvPr/>
        </p:nvSpPr>
        <p:spPr>
          <a:xfrm>
            <a:off x="3776690" y="5361541"/>
            <a:ext cx="1200970" cy="369332"/>
          </a:xfrm>
          <a:prstGeom prst="rect">
            <a:avLst/>
          </a:prstGeom>
          <a:noFill/>
        </p:spPr>
        <p:txBody>
          <a:bodyPr wrap="none" rtlCol="0">
            <a:spAutoFit/>
          </a:bodyPr>
          <a:lstStyle/>
          <a:p>
            <a:r>
              <a:rPr lang="fr-FR" dirty="0">
                <a:solidFill>
                  <a:schemeClr val="bg1"/>
                </a:solidFill>
              </a:rPr>
              <a:t>Discrétion</a:t>
            </a:r>
          </a:p>
        </p:txBody>
      </p:sp>
      <p:sp>
        <p:nvSpPr>
          <p:cNvPr id="10" name="ZoneTexte 9">
            <a:extLst>
              <a:ext uri="{FF2B5EF4-FFF2-40B4-BE49-F238E27FC236}">
                <a16:creationId xmlns:a16="http://schemas.microsoft.com/office/drawing/2014/main" id="{CFA6EC53-6905-4172-AE42-B262D22C98A6}"/>
              </a:ext>
            </a:extLst>
          </p:cNvPr>
          <p:cNvSpPr txBox="1"/>
          <p:nvPr/>
        </p:nvSpPr>
        <p:spPr>
          <a:xfrm>
            <a:off x="5597731" y="3973142"/>
            <a:ext cx="1197764" cy="369332"/>
          </a:xfrm>
          <a:prstGeom prst="rect">
            <a:avLst/>
          </a:prstGeom>
          <a:noFill/>
        </p:spPr>
        <p:txBody>
          <a:bodyPr wrap="none" rtlCol="0">
            <a:spAutoFit/>
          </a:bodyPr>
          <a:lstStyle/>
          <a:p>
            <a:r>
              <a:rPr lang="fr-FR" dirty="0">
                <a:solidFill>
                  <a:schemeClr val="bg1"/>
                </a:solidFill>
              </a:rPr>
              <a:t>Protection</a:t>
            </a:r>
          </a:p>
        </p:txBody>
      </p:sp>
      <p:sp>
        <p:nvSpPr>
          <p:cNvPr id="11" name="ZoneTexte 10">
            <a:extLst>
              <a:ext uri="{FF2B5EF4-FFF2-40B4-BE49-F238E27FC236}">
                <a16:creationId xmlns:a16="http://schemas.microsoft.com/office/drawing/2014/main" id="{CC7F9F9E-FA0F-4B15-BDBC-BD2F7D7F9494}"/>
              </a:ext>
            </a:extLst>
          </p:cNvPr>
          <p:cNvSpPr txBox="1"/>
          <p:nvPr/>
        </p:nvSpPr>
        <p:spPr>
          <a:xfrm>
            <a:off x="6783054" y="3282847"/>
            <a:ext cx="895053" cy="369332"/>
          </a:xfrm>
          <a:prstGeom prst="rect">
            <a:avLst/>
          </a:prstGeom>
          <a:noFill/>
        </p:spPr>
        <p:txBody>
          <a:bodyPr wrap="none" rtlCol="0">
            <a:spAutoFit/>
          </a:bodyPr>
          <a:lstStyle/>
          <a:p>
            <a:r>
              <a:rPr lang="fr-FR" dirty="0">
                <a:solidFill>
                  <a:schemeClr val="bg1"/>
                </a:solidFill>
              </a:rPr>
              <a:t>Service</a:t>
            </a:r>
          </a:p>
        </p:txBody>
      </p:sp>
      <p:sp>
        <p:nvSpPr>
          <p:cNvPr id="12" name="ZoneTexte 11">
            <a:extLst>
              <a:ext uri="{FF2B5EF4-FFF2-40B4-BE49-F238E27FC236}">
                <a16:creationId xmlns:a16="http://schemas.microsoft.com/office/drawing/2014/main" id="{91166170-A7F1-41FA-9D86-650ABADA73C5}"/>
              </a:ext>
            </a:extLst>
          </p:cNvPr>
          <p:cNvSpPr txBox="1"/>
          <p:nvPr/>
        </p:nvSpPr>
        <p:spPr>
          <a:xfrm>
            <a:off x="7494341" y="2592552"/>
            <a:ext cx="1245854" cy="369332"/>
          </a:xfrm>
          <a:prstGeom prst="rect">
            <a:avLst/>
          </a:prstGeom>
          <a:noFill/>
        </p:spPr>
        <p:txBody>
          <a:bodyPr wrap="none" rtlCol="0">
            <a:spAutoFit/>
          </a:bodyPr>
          <a:lstStyle/>
          <a:p>
            <a:r>
              <a:rPr lang="fr-FR" dirty="0">
                <a:solidFill>
                  <a:schemeClr val="bg1"/>
                </a:solidFill>
              </a:rPr>
              <a:t>Confiance </a:t>
            </a:r>
          </a:p>
        </p:txBody>
      </p:sp>
      <p:sp>
        <p:nvSpPr>
          <p:cNvPr id="13" name="ZoneTexte 12">
            <a:extLst>
              <a:ext uri="{FF2B5EF4-FFF2-40B4-BE49-F238E27FC236}">
                <a16:creationId xmlns:a16="http://schemas.microsoft.com/office/drawing/2014/main" id="{38886DE9-1CE0-4576-AE8A-B1F998F30E2F}"/>
              </a:ext>
            </a:extLst>
          </p:cNvPr>
          <p:cNvSpPr txBox="1"/>
          <p:nvPr/>
        </p:nvSpPr>
        <p:spPr>
          <a:xfrm>
            <a:off x="4526756" y="4671246"/>
            <a:ext cx="1380506" cy="369332"/>
          </a:xfrm>
          <a:prstGeom prst="rect">
            <a:avLst/>
          </a:prstGeom>
          <a:noFill/>
        </p:spPr>
        <p:txBody>
          <a:bodyPr wrap="none" rtlCol="0">
            <a:spAutoFit/>
          </a:bodyPr>
          <a:lstStyle/>
          <a:p>
            <a:r>
              <a:rPr lang="fr-FR" dirty="0">
                <a:solidFill>
                  <a:schemeClr val="bg1"/>
                </a:solidFill>
              </a:rPr>
              <a:t>Surveillance</a:t>
            </a:r>
          </a:p>
        </p:txBody>
      </p:sp>
      <p:sp>
        <p:nvSpPr>
          <p:cNvPr id="14" name="ZoneTexte 13">
            <a:extLst>
              <a:ext uri="{FF2B5EF4-FFF2-40B4-BE49-F238E27FC236}">
                <a16:creationId xmlns:a16="http://schemas.microsoft.com/office/drawing/2014/main" id="{3ACE05AB-6420-4236-9A88-F48C0A7BA82C}"/>
              </a:ext>
            </a:extLst>
          </p:cNvPr>
          <p:cNvSpPr txBox="1"/>
          <p:nvPr/>
        </p:nvSpPr>
        <p:spPr>
          <a:xfrm>
            <a:off x="11563927" y="6253018"/>
            <a:ext cx="628073" cy="261610"/>
          </a:xfrm>
          <a:prstGeom prst="rect">
            <a:avLst/>
          </a:prstGeom>
          <a:noFill/>
        </p:spPr>
        <p:txBody>
          <a:bodyPr wrap="square" rtlCol="0">
            <a:spAutoFit/>
          </a:bodyPr>
          <a:lstStyle/>
          <a:p>
            <a:r>
              <a:rPr lang="fr-FR" sz="1100" dirty="0"/>
              <a:t>17</a:t>
            </a:r>
          </a:p>
        </p:txBody>
      </p:sp>
    </p:spTree>
    <p:extLst>
      <p:ext uri="{BB962C8B-B14F-4D97-AF65-F5344CB8AC3E}">
        <p14:creationId xmlns:p14="http://schemas.microsoft.com/office/powerpoint/2010/main" val="2970546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2" y="-1"/>
            <a:ext cx="6196615" cy="1066801"/>
          </a:xfrm>
        </p:spPr>
        <p:txBody>
          <a:bodyPr>
            <a:normAutofit fontScale="90000"/>
          </a:bodyPr>
          <a:lstStyle/>
          <a:p>
            <a:pPr algn="l"/>
            <a:r>
              <a:rPr lang="fr-FR" sz="1300" dirty="0"/>
              <a:t>     III – Prestations attendues</a:t>
            </a:r>
            <a:br>
              <a:rPr lang="fr-FR" dirty="0"/>
            </a:br>
            <a:r>
              <a:rPr lang="fr-FR" sz="3200" dirty="0"/>
              <a:t>   Charte graphique et charte éditoriale</a:t>
            </a:r>
          </a:p>
        </p:txBody>
      </p:sp>
      <p:sp>
        <p:nvSpPr>
          <p:cNvPr id="8" name="ZoneTexte 7">
            <a:extLst>
              <a:ext uri="{FF2B5EF4-FFF2-40B4-BE49-F238E27FC236}">
                <a16:creationId xmlns:a16="http://schemas.microsoft.com/office/drawing/2014/main" id="{133EDE24-FB80-4757-B1D6-1DFCDBBB3EC5}"/>
              </a:ext>
            </a:extLst>
          </p:cNvPr>
          <p:cNvSpPr txBox="1"/>
          <p:nvPr/>
        </p:nvSpPr>
        <p:spPr>
          <a:xfrm>
            <a:off x="792800" y="2374995"/>
            <a:ext cx="2606804" cy="2893100"/>
          </a:xfrm>
          <a:prstGeom prst="rect">
            <a:avLst/>
          </a:prstGeom>
          <a:noFill/>
        </p:spPr>
        <p:txBody>
          <a:bodyPr wrap="none" rtlCol="0">
            <a:spAutoFit/>
          </a:bodyPr>
          <a:lstStyle/>
          <a:p>
            <a:r>
              <a:rPr lang="fr-FR" dirty="0"/>
              <a:t>MoodBoard:</a:t>
            </a:r>
          </a:p>
          <a:p>
            <a:endParaRPr lang="fr-FR" dirty="0"/>
          </a:p>
          <a:p>
            <a:r>
              <a:rPr lang="fr-FR" dirty="0"/>
              <a:t>Le ton est donné par une</a:t>
            </a:r>
          </a:p>
          <a:p>
            <a:r>
              <a:rPr lang="fr-FR" dirty="0"/>
              <a:t>Sélection de mot clés:</a:t>
            </a:r>
          </a:p>
          <a:p>
            <a:endParaRPr lang="fr-FR" dirty="0"/>
          </a:p>
          <a:p>
            <a:r>
              <a:rPr lang="fr-FR" dirty="0"/>
              <a:t>	</a:t>
            </a:r>
            <a:r>
              <a:rPr lang="fr-FR" sz="1400" dirty="0"/>
              <a:t>Confiance</a:t>
            </a:r>
          </a:p>
          <a:p>
            <a:r>
              <a:rPr lang="fr-FR" sz="1400" dirty="0"/>
              <a:t>	Sécurité</a:t>
            </a:r>
          </a:p>
          <a:p>
            <a:r>
              <a:rPr lang="fr-FR" sz="1400" dirty="0"/>
              <a:t>	Protection</a:t>
            </a:r>
          </a:p>
          <a:p>
            <a:r>
              <a:rPr lang="fr-FR" sz="1400" dirty="0"/>
              <a:t>	Discrétion</a:t>
            </a:r>
          </a:p>
          <a:p>
            <a:r>
              <a:rPr lang="fr-FR" sz="1400" dirty="0"/>
              <a:t>	Surveillance</a:t>
            </a:r>
          </a:p>
          <a:p>
            <a:r>
              <a:rPr lang="fr-FR" dirty="0"/>
              <a:t>	</a:t>
            </a:r>
          </a:p>
        </p:txBody>
      </p:sp>
      <p:pic>
        <p:nvPicPr>
          <p:cNvPr id="6" name="Image 5">
            <a:extLst>
              <a:ext uri="{FF2B5EF4-FFF2-40B4-BE49-F238E27FC236}">
                <a16:creationId xmlns:a16="http://schemas.microsoft.com/office/drawing/2014/main" id="{A8BCFEB1-D2B1-49B5-B459-37996EFBEE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6624" y="1066800"/>
            <a:ext cx="7773486" cy="5509491"/>
          </a:xfrm>
          <a:prstGeom prst="rect">
            <a:avLst/>
          </a:prstGeom>
        </p:spPr>
      </p:pic>
      <p:sp>
        <p:nvSpPr>
          <p:cNvPr id="5" name="ZoneTexte 4">
            <a:extLst>
              <a:ext uri="{FF2B5EF4-FFF2-40B4-BE49-F238E27FC236}">
                <a16:creationId xmlns:a16="http://schemas.microsoft.com/office/drawing/2014/main" id="{154702B9-A4A3-416C-9692-E3FB93855C21}"/>
              </a:ext>
            </a:extLst>
          </p:cNvPr>
          <p:cNvSpPr txBox="1"/>
          <p:nvPr/>
        </p:nvSpPr>
        <p:spPr>
          <a:xfrm>
            <a:off x="11563927" y="6253018"/>
            <a:ext cx="628073" cy="261610"/>
          </a:xfrm>
          <a:prstGeom prst="rect">
            <a:avLst/>
          </a:prstGeom>
          <a:noFill/>
        </p:spPr>
        <p:txBody>
          <a:bodyPr wrap="square" rtlCol="0">
            <a:spAutoFit/>
          </a:bodyPr>
          <a:lstStyle/>
          <a:p>
            <a:r>
              <a:rPr lang="fr-FR" sz="1100" dirty="0"/>
              <a:t>18</a:t>
            </a:r>
          </a:p>
        </p:txBody>
      </p:sp>
    </p:spTree>
    <p:extLst>
      <p:ext uri="{BB962C8B-B14F-4D97-AF65-F5344CB8AC3E}">
        <p14:creationId xmlns:p14="http://schemas.microsoft.com/office/powerpoint/2010/main" val="24025324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2" y="-1"/>
            <a:ext cx="6196615" cy="1066801"/>
          </a:xfrm>
        </p:spPr>
        <p:txBody>
          <a:bodyPr>
            <a:normAutofit fontScale="90000"/>
          </a:bodyPr>
          <a:lstStyle/>
          <a:p>
            <a:pPr algn="l"/>
            <a:r>
              <a:rPr lang="fr-FR" sz="1300" dirty="0"/>
              <a:t>     III – Prestations attendues</a:t>
            </a:r>
            <a:br>
              <a:rPr lang="fr-FR" dirty="0"/>
            </a:br>
            <a:r>
              <a:rPr lang="fr-FR" sz="3200" dirty="0"/>
              <a:t>   Charte graphique et charte éditoriale</a:t>
            </a:r>
          </a:p>
        </p:txBody>
      </p:sp>
      <p:sp>
        <p:nvSpPr>
          <p:cNvPr id="8" name="ZoneTexte 7">
            <a:extLst>
              <a:ext uri="{FF2B5EF4-FFF2-40B4-BE49-F238E27FC236}">
                <a16:creationId xmlns:a16="http://schemas.microsoft.com/office/drawing/2014/main" id="{133EDE24-FB80-4757-B1D6-1DFCDBBB3EC5}"/>
              </a:ext>
            </a:extLst>
          </p:cNvPr>
          <p:cNvSpPr txBox="1"/>
          <p:nvPr/>
        </p:nvSpPr>
        <p:spPr>
          <a:xfrm>
            <a:off x="3277382" y="2910705"/>
            <a:ext cx="1026243" cy="646331"/>
          </a:xfrm>
          <a:prstGeom prst="rect">
            <a:avLst/>
          </a:prstGeom>
          <a:noFill/>
        </p:spPr>
        <p:txBody>
          <a:bodyPr wrap="none" rtlCol="0">
            <a:spAutoFit/>
          </a:bodyPr>
          <a:lstStyle/>
          <a:p>
            <a:r>
              <a:rPr lang="fr-FR" dirty="0"/>
              <a:t>Style tile</a:t>
            </a:r>
            <a:endParaRPr lang="fr-FR" sz="1400" dirty="0"/>
          </a:p>
          <a:p>
            <a:r>
              <a:rPr lang="fr-FR" dirty="0"/>
              <a:t>	</a:t>
            </a:r>
          </a:p>
        </p:txBody>
      </p:sp>
      <p:pic>
        <p:nvPicPr>
          <p:cNvPr id="7" name="Image 6">
            <a:extLst>
              <a:ext uri="{FF2B5EF4-FFF2-40B4-BE49-F238E27FC236}">
                <a16:creationId xmlns:a16="http://schemas.microsoft.com/office/drawing/2014/main" id="{24564333-8E20-4994-8615-2E9D1F6C23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7840" y="386644"/>
            <a:ext cx="4310863" cy="6084711"/>
          </a:xfrm>
          <a:prstGeom prst="rect">
            <a:avLst/>
          </a:prstGeom>
        </p:spPr>
      </p:pic>
      <p:sp>
        <p:nvSpPr>
          <p:cNvPr id="5" name="ZoneTexte 4">
            <a:extLst>
              <a:ext uri="{FF2B5EF4-FFF2-40B4-BE49-F238E27FC236}">
                <a16:creationId xmlns:a16="http://schemas.microsoft.com/office/drawing/2014/main" id="{B9272162-2C1E-48F1-91BB-6A45D0DC1687}"/>
              </a:ext>
            </a:extLst>
          </p:cNvPr>
          <p:cNvSpPr txBox="1"/>
          <p:nvPr/>
        </p:nvSpPr>
        <p:spPr>
          <a:xfrm>
            <a:off x="11563927" y="6253018"/>
            <a:ext cx="628073" cy="261610"/>
          </a:xfrm>
          <a:prstGeom prst="rect">
            <a:avLst/>
          </a:prstGeom>
          <a:noFill/>
        </p:spPr>
        <p:txBody>
          <a:bodyPr wrap="square" rtlCol="0">
            <a:spAutoFit/>
          </a:bodyPr>
          <a:lstStyle/>
          <a:p>
            <a:r>
              <a:rPr lang="fr-FR" sz="1100" dirty="0"/>
              <a:t>19</a:t>
            </a:r>
          </a:p>
        </p:txBody>
      </p:sp>
    </p:spTree>
    <p:extLst>
      <p:ext uri="{BB962C8B-B14F-4D97-AF65-F5344CB8AC3E}">
        <p14:creationId xmlns:p14="http://schemas.microsoft.com/office/powerpoint/2010/main" val="2563572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2A98F7-7DAB-4EB6-80C6-0A50D3EB8AAB}"/>
              </a:ext>
            </a:extLst>
          </p:cNvPr>
          <p:cNvSpPr>
            <a:spLocks noGrp="1"/>
          </p:cNvSpPr>
          <p:nvPr>
            <p:ph type="title"/>
          </p:nvPr>
        </p:nvSpPr>
        <p:spPr/>
        <p:txBody>
          <a:bodyPr/>
          <a:lstStyle/>
          <a:p>
            <a:r>
              <a:rPr lang="fr-FR" dirty="0"/>
              <a:t>Sommaire</a:t>
            </a:r>
          </a:p>
        </p:txBody>
      </p:sp>
      <p:sp>
        <p:nvSpPr>
          <p:cNvPr id="3" name="Espace réservé du contenu 2">
            <a:extLst>
              <a:ext uri="{FF2B5EF4-FFF2-40B4-BE49-F238E27FC236}">
                <a16:creationId xmlns:a16="http://schemas.microsoft.com/office/drawing/2014/main" id="{322A761A-E580-4F0B-905F-369B4874AD8E}"/>
              </a:ext>
            </a:extLst>
          </p:cNvPr>
          <p:cNvSpPr>
            <a:spLocks noGrp="1"/>
          </p:cNvSpPr>
          <p:nvPr>
            <p:ph idx="1"/>
          </p:nvPr>
        </p:nvSpPr>
        <p:spPr>
          <a:xfrm>
            <a:off x="913795" y="1732449"/>
            <a:ext cx="4369405" cy="3292133"/>
          </a:xfrm>
        </p:spPr>
        <p:txBody>
          <a:bodyPr>
            <a:normAutofit/>
          </a:bodyPr>
          <a:lstStyle/>
          <a:p>
            <a:pPr marL="36900" indent="0" algn="r">
              <a:buNone/>
            </a:pPr>
            <a:r>
              <a:rPr lang="fr-FR" dirty="0"/>
              <a:t>I - Présentation personnel 		      3</a:t>
            </a:r>
          </a:p>
          <a:p>
            <a:pPr marL="36900" indent="0" algn="r">
              <a:buNone/>
            </a:pPr>
            <a:endParaRPr lang="fr-FR" dirty="0"/>
          </a:p>
          <a:p>
            <a:pPr marL="36900" indent="0" algn="r">
              <a:buNone/>
            </a:pPr>
            <a:r>
              <a:rPr lang="fr-FR" dirty="0"/>
              <a:t>II - Présentation de mon projet	      4</a:t>
            </a:r>
          </a:p>
          <a:p>
            <a:pPr marL="36900" indent="0">
              <a:buNone/>
            </a:pPr>
            <a:r>
              <a:rPr lang="fr-FR" sz="1400" dirty="0"/>
              <a:t>	Contexte					     	         4</a:t>
            </a:r>
          </a:p>
          <a:p>
            <a:pPr marL="36900" indent="0">
              <a:buNone/>
            </a:pPr>
            <a:r>
              <a:rPr lang="fr-FR" sz="1400" dirty="0"/>
              <a:t>	Les cibles						         5</a:t>
            </a:r>
          </a:p>
          <a:p>
            <a:pPr marL="36900" indent="0">
              <a:buNone/>
            </a:pPr>
            <a:r>
              <a:rPr lang="fr-FR" sz="1400" dirty="0"/>
              <a:t>	Concurrences et positionnement		         9</a:t>
            </a:r>
          </a:p>
          <a:p>
            <a:pPr marL="36900" indent="0">
              <a:buNone/>
            </a:pPr>
            <a:r>
              <a:rPr lang="fr-FR" sz="1400" dirty="0"/>
              <a:t>	Objectif du site					       12</a:t>
            </a:r>
          </a:p>
          <a:p>
            <a:pPr marL="36900" indent="0">
              <a:buNone/>
            </a:pPr>
            <a:r>
              <a:rPr lang="fr-FR" sz="1400" dirty="0"/>
              <a:t>	Arborescence					       13</a:t>
            </a:r>
          </a:p>
          <a:p>
            <a:pPr marL="36900" indent="0">
              <a:buNone/>
            </a:pPr>
            <a:r>
              <a:rPr lang="fr-FR" sz="1400" dirty="0"/>
              <a:t>	Fonctionnalités					       14</a:t>
            </a:r>
          </a:p>
        </p:txBody>
      </p:sp>
      <p:sp>
        <p:nvSpPr>
          <p:cNvPr id="5" name="Espace réservé du contenu 2">
            <a:extLst>
              <a:ext uri="{FF2B5EF4-FFF2-40B4-BE49-F238E27FC236}">
                <a16:creationId xmlns:a16="http://schemas.microsoft.com/office/drawing/2014/main" id="{2A4B4BDC-CE39-4FD4-9FD6-32D85C3D3A09}"/>
              </a:ext>
            </a:extLst>
          </p:cNvPr>
          <p:cNvSpPr txBox="1">
            <a:spLocks/>
          </p:cNvSpPr>
          <p:nvPr/>
        </p:nvSpPr>
        <p:spPr>
          <a:xfrm>
            <a:off x="6275504" y="1580050"/>
            <a:ext cx="4595696"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r">
              <a:buFont typeface="Wingdings 2" charset="2"/>
              <a:buNone/>
            </a:pPr>
            <a:r>
              <a:rPr lang="fr-FR" dirty="0"/>
              <a:t>III - Présentation attendues	            16</a:t>
            </a:r>
          </a:p>
          <a:p>
            <a:pPr marL="36900" indent="0">
              <a:buFont typeface="Wingdings 2" charset="2"/>
              <a:buNone/>
            </a:pPr>
            <a:r>
              <a:rPr lang="fr-FR" dirty="0"/>
              <a:t>	</a:t>
            </a:r>
            <a:r>
              <a:rPr lang="fr-FR" sz="1400" dirty="0"/>
              <a:t>Charte graphique et charte éditoriale		  16</a:t>
            </a:r>
          </a:p>
          <a:p>
            <a:pPr marL="36900" indent="0">
              <a:buFont typeface="Wingdings 2" charset="2"/>
              <a:buNone/>
            </a:pPr>
            <a:r>
              <a:rPr lang="fr-FR" sz="1400" dirty="0"/>
              <a:t>	Maquettage							  20</a:t>
            </a:r>
          </a:p>
          <a:p>
            <a:pPr marL="36900" indent="0">
              <a:buFont typeface="Wingdings 2" charset="2"/>
              <a:buNone/>
            </a:pPr>
            <a:r>
              <a:rPr lang="fr-FR" dirty="0"/>
              <a:t>	</a:t>
            </a:r>
            <a:r>
              <a:rPr lang="fr-FR" sz="1400" dirty="0"/>
              <a:t>Développement						  23</a:t>
            </a:r>
          </a:p>
          <a:p>
            <a:pPr marL="36900" indent="0">
              <a:buFont typeface="Wingdings 2" charset="2"/>
              <a:buNone/>
            </a:pPr>
            <a:endParaRPr lang="fr-FR" sz="1400" dirty="0"/>
          </a:p>
          <a:p>
            <a:pPr marL="36900" indent="0" algn="r">
              <a:buFont typeface="Wingdings 2" charset="2"/>
              <a:buNone/>
            </a:pPr>
            <a:r>
              <a:rPr lang="fr-FR" dirty="0"/>
              <a:t>   IV - Remerciements			       34</a:t>
            </a:r>
          </a:p>
          <a:p>
            <a:pPr marL="36900" indent="0">
              <a:buFont typeface="Wingdings 2" charset="2"/>
              <a:buNone/>
            </a:pPr>
            <a:endParaRPr lang="fr-FR" sz="1400" dirty="0"/>
          </a:p>
        </p:txBody>
      </p:sp>
      <p:sp>
        <p:nvSpPr>
          <p:cNvPr id="4" name="ZoneTexte 3">
            <a:extLst>
              <a:ext uri="{FF2B5EF4-FFF2-40B4-BE49-F238E27FC236}">
                <a16:creationId xmlns:a16="http://schemas.microsoft.com/office/drawing/2014/main" id="{9DF70B3C-9041-46AA-BAE5-9EEDED19A57C}"/>
              </a:ext>
            </a:extLst>
          </p:cNvPr>
          <p:cNvSpPr txBox="1"/>
          <p:nvPr/>
        </p:nvSpPr>
        <p:spPr>
          <a:xfrm>
            <a:off x="11563927" y="6253018"/>
            <a:ext cx="628073" cy="261610"/>
          </a:xfrm>
          <a:prstGeom prst="rect">
            <a:avLst/>
          </a:prstGeom>
          <a:noFill/>
        </p:spPr>
        <p:txBody>
          <a:bodyPr wrap="square" rtlCol="0">
            <a:spAutoFit/>
          </a:bodyPr>
          <a:lstStyle/>
          <a:p>
            <a:r>
              <a:rPr lang="fr-FR" sz="1100" dirty="0"/>
              <a:t>2</a:t>
            </a:r>
          </a:p>
        </p:txBody>
      </p:sp>
    </p:spTree>
    <p:extLst>
      <p:ext uri="{BB962C8B-B14F-4D97-AF65-F5344CB8AC3E}">
        <p14:creationId xmlns:p14="http://schemas.microsoft.com/office/powerpoint/2010/main" val="2196540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2" y="-1"/>
            <a:ext cx="6196615" cy="1066801"/>
          </a:xfrm>
        </p:spPr>
        <p:txBody>
          <a:bodyPr>
            <a:normAutofit/>
          </a:bodyPr>
          <a:lstStyle/>
          <a:p>
            <a:pPr algn="l"/>
            <a:r>
              <a:rPr lang="fr-FR" sz="1300" dirty="0"/>
              <a:t>     III – Prestations attendues</a:t>
            </a:r>
            <a:br>
              <a:rPr lang="fr-FR" dirty="0"/>
            </a:br>
            <a:r>
              <a:rPr lang="fr-FR" sz="3200" dirty="0"/>
              <a:t>   Maquettage</a:t>
            </a:r>
          </a:p>
        </p:txBody>
      </p:sp>
      <p:sp>
        <p:nvSpPr>
          <p:cNvPr id="8" name="ZoneTexte 7">
            <a:extLst>
              <a:ext uri="{FF2B5EF4-FFF2-40B4-BE49-F238E27FC236}">
                <a16:creationId xmlns:a16="http://schemas.microsoft.com/office/drawing/2014/main" id="{133EDE24-FB80-4757-B1D6-1DFCDBBB3EC5}"/>
              </a:ext>
            </a:extLst>
          </p:cNvPr>
          <p:cNvSpPr txBox="1"/>
          <p:nvPr/>
        </p:nvSpPr>
        <p:spPr>
          <a:xfrm>
            <a:off x="3277382" y="2910705"/>
            <a:ext cx="646331" cy="369332"/>
          </a:xfrm>
          <a:prstGeom prst="rect">
            <a:avLst/>
          </a:prstGeom>
          <a:noFill/>
        </p:spPr>
        <p:txBody>
          <a:bodyPr wrap="none" rtlCol="0">
            <a:spAutoFit/>
          </a:bodyPr>
          <a:lstStyle/>
          <a:p>
            <a:r>
              <a:rPr lang="fr-FR" dirty="0"/>
              <a:t>	</a:t>
            </a:r>
          </a:p>
        </p:txBody>
      </p:sp>
      <p:pic>
        <p:nvPicPr>
          <p:cNvPr id="4" name="Image 3">
            <a:extLst>
              <a:ext uri="{FF2B5EF4-FFF2-40B4-BE49-F238E27FC236}">
                <a16:creationId xmlns:a16="http://schemas.microsoft.com/office/drawing/2014/main" id="{F3E082AC-0E3A-45E0-A9C0-4A51CB74D5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0691" y="197555"/>
            <a:ext cx="4556184" cy="6462889"/>
          </a:xfrm>
          <a:prstGeom prst="rect">
            <a:avLst/>
          </a:prstGeom>
        </p:spPr>
      </p:pic>
      <p:sp>
        <p:nvSpPr>
          <p:cNvPr id="5" name="ZoneTexte 4">
            <a:extLst>
              <a:ext uri="{FF2B5EF4-FFF2-40B4-BE49-F238E27FC236}">
                <a16:creationId xmlns:a16="http://schemas.microsoft.com/office/drawing/2014/main" id="{49BFB78D-2152-429F-8342-7BED4D2B7CD9}"/>
              </a:ext>
            </a:extLst>
          </p:cNvPr>
          <p:cNvSpPr txBox="1"/>
          <p:nvPr/>
        </p:nvSpPr>
        <p:spPr>
          <a:xfrm>
            <a:off x="3032122" y="3095371"/>
            <a:ext cx="891591" cy="369332"/>
          </a:xfrm>
          <a:prstGeom prst="rect">
            <a:avLst/>
          </a:prstGeom>
          <a:noFill/>
        </p:spPr>
        <p:txBody>
          <a:bodyPr wrap="none" rtlCol="0">
            <a:spAutoFit/>
          </a:bodyPr>
          <a:lstStyle/>
          <a:p>
            <a:r>
              <a:rPr lang="fr-FR" dirty="0"/>
              <a:t>Zoning</a:t>
            </a:r>
          </a:p>
        </p:txBody>
      </p:sp>
      <p:sp>
        <p:nvSpPr>
          <p:cNvPr id="6" name="ZoneTexte 5">
            <a:extLst>
              <a:ext uri="{FF2B5EF4-FFF2-40B4-BE49-F238E27FC236}">
                <a16:creationId xmlns:a16="http://schemas.microsoft.com/office/drawing/2014/main" id="{FE5927A2-36E8-401A-9176-E4B3469B8D50}"/>
              </a:ext>
            </a:extLst>
          </p:cNvPr>
          <p:cNvSpPr txBox="1"/>
          <p:nvPr/>
        </p:nvSpPr>
        <p:spPr>
          <a:xfrm>
            <a:off x="11563927" y="6253018"/>
            <a:ext cx="628073" cy="261610"/>
          </a:xfrm>
          <a:prstGeom prst="rect">
            <a:avLst/>
          </a:prstGeom>
          <a:noFill/>
        </p:spPr>
        <p:txBody>
          <a:bodyPr wrap="square" rtlCol="0">
            <a:spAutoFit/>
          </a:bodyPr>
          <a:lstStyle/>
          <a:p>
            <a:r>
              <a:rPr lang="fr-FR" sz="1100" dirty="0"/>
              <a:t>20</a:t>
            </a:r>
          </a:p>
        </p:txBody>
      </p:sp>
    </p:spTree>
    <p:extLst>
      <p:ext uri="{BB962C8B-B14F-4D97-AF65-F5344CB8AC3E}">
        <p14:creationId xmlns:p14="http://schemas.microsoft.com/office/powerpoint/2010/main" val="3292637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2" y="-1"/>
            <a:ext cx="6196615" cy="1066801"/>
          </a:xfrm>
        </p:spPr>
        <p:txBody>
          <a:bodyPr>
            <a:normAutofit/>
          </a:bodyPr>
          <a:lstStyle/>
          <a:p>
            <a:pPr algn="l"/>
            <a:r>
              <a:rPr lang="fr-FR" sz="1300" dirty="0"/>
              <a:t>     III – Prestations attendues</a:t>
            </a:r>
            <a:br>
              <a:rPr lang="fr-FR" dirty="0"/>
            </a:br>
            <a:r>
              <a:rPr lang="fr-FR" sz="3200" dirty="0"/>
              <a:t>   Maquettage</a:t>
            </a:r>
          </a:p>
        </p:txBody>
      </p:sp>
      <p:sp>
        <p:nvSpPr>
          <p:cNvPr id="8" name="ZoneTexte 7">
            <a:extLst>
              <a:ext uri="{FF2B5EF4-FFF2-40B4-BE49-F238E27FC236}">
                <a16:creationId xmlns:a16="http://schemas.microsoft.com/office/drawing/2014/main" id="{133EDE24-FB80-4757-B1D6-1DFCDBBB3EC5}"/>
              </a:ext>
            </a:extLst>
          </p:cNvPr>
          <p:cNvSpPr txBox="1"/>
          <p:nvPr/>
        </p:nvSpPr>
        <p:spPr>
          <a:xfrm>
            <a:off x="3277382" y="2910705"/>
            <a:ext cx="646331" cy="369332"/>
          </a:xfrm>
          <a:prstGeom prst="rect">
            <a:avLst/>
          </a:prstGeom>
          <a:noFill/>
        </p:spPr>
        <p:txBody>
          <a:bodyPr wrap="none" rtlCol="0">
            <a:spAutoFit/>
          </a:bodyPr>
          <a:lstStyle/>
          <a:p>
            <a:r>
              <a:rPr lang="fr-FR" dirty="0"/>
              <a:t>	</a:t>
            </a:r>
          </a:p>
        </p:txBody>
      </p:sp>
      <p:sp>
        <p:nvSpPr>
          <p:cNvPr id="5" name="ZoneTexte 4">
            <a:extLst>
              <a:ext uri="{FF2B5EF4-FFF2-40B4-BE49-F238E27FC236}">
                <a16:creationId xmlns:a16="http://schemas.microsoft.com/office/drawing/2014/main" id="{49BFB78D-2152-429F-8342-7BED4D2B7CD9}"/>
              </a:ext>
            </a:extLst>
          </p:cNvPr>
          <p:cNvSpPr txBox="1"/>
          <p:nvPr/>
        </p:nvSpPr>
        <p:spPr>
          <a:xfrm>
            <a:off x="3032122" y="3095371"/>
            <a:ext cx="1235979" cy="369332"/>
          </a:xfrm>
          <a:prstGeom prst="rect">
            <a:avLst/>
          </a:prstGeom>
          <a:noFill/>
        </p:spPr>
        <p:txBody>
          <a:bodyPr wrap="none" rtlCol="0">
            <a:spAutoFit/>
          </a:bodyPr>
          <a:lstStyle/>
          <a:p>
            <a:r>
              <a:rPr lang="fr-FR" dirty="0"/>
              <a:t>Wireframe</a:t>
            </a:r>
          </a:p>
        </p:txBody>
      </p:sp>
      <p:pic>
        <p:nvPicPr>
          <p:cNvPr id="6" name="Image 5">
            <a:extLst>
              <a:ext uri="{FF2B5EF4-FFF2-40B4-BE49-F238E27FC236}">
                <a16:creationId xmlns:a16="http://schemas.microsoft.com/office/drawing/2014/main" id="{ACF60FC1-C58B-498E-BEA6-958DFD824D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1873" y="219363"/>
            <a:ext cx="4574305" cy="6419274"/>
          </a:xfrm>
          <a:prstGeom prst="rect">
            <a:avLst/>
          </a:prstGeom>
        </p:spPr>
      </p:pic>
      <p:sp>
        <p:nvSpPr>
          <p:cNvPr id="7" name="ZoneTexte 6">
            <a:extLst>
              <a:ext uri="{FF2B5EF4-FFF2-40B4-BE49-F238E27FC236}">
                <a16:creationId xmlns:a16="http://schemas.microsoft.com/office/drawing/2014/main" id="{0CE36ED1-D516-4C21-AB3E-96EB5C1D3A38}"/>
              </a:ext>
            </a:extLst>
          </p:cNvPr>
          <p:cNvSpPr txBox="1"/>
          <p:nvPr/>
        </p:nvSpPr>
        <p:spPr>
          <a:xfrm>
            <a:off x="11563927" y="6253018"/>
            <a:ext cx="628073" cy="261610"/>
          </a:xfrm>
          <a:prstGeom prst="rect">
            <a:avLst/>
          </a:prstGeom>
          <a:noFill/>
        </p:spPr>
        <p:txBody>
          <a:bodyPr wrap="square" rtlCol="0">
            <a:spAutoFit/>
          </a:bodyPr>
          <a:lstStyle/>
          <a:p>
            <a:r>
              <a:rPr lang="fr-FR" sz="1100" dirty="0"/>
              <a:t>21</a:t>
            </a:r>
          </a:p>
        </p:txBody>
      </p:sp>
    </p:spTree>
    <p:extLst>
      <p:ext uri="{BB962C8B-B14F-4D97-AF65-F5344CB8AC3E}">
        <p14:creationId xmlns:p14="http://schemas.microsoft.com/office/powerpoint/2010/main" val="3259648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2" y="-1"/>
            <a:ext cx="6196615" cy="1066801"/>
          </a:xfrm>
        </p:spPr>
        <p:txBody>
          <a:bodyPr>
            <a:normAutofit/>
          </a:bodyPr>
          <a:lstStyle/>
          <a:p>
            <a:pPr algn="l"/>
            <a:r>
              <a:rPr lang="fr-FR" sz="1300" dirty="0"/>
              <a:t>     III – Prestations attendues</a:t>
            </a:r>
            <a:br>
              <a:rPr lang="fr-FR" dirty="0"/>
            </a:br>
            <a:r>
              <a:rPr lang="fr-FR" sz="3200" dirty="0"/>
              <a:t>   Maquettage</a:t>
            </a:r>
          </a:p>
        </p:txBody>
      </p:sp>
      <p:sp>
        <p:nvSpPr>
          <p:cNvPr id="8" name="ZoneTexte 7">
            <a:extLst>
              <a:ext uri="{FF2B5EF4-FFF2-40B4-BE49-F238E27FC236}">
                <a16:creationId xmlns:a16="http://schemas.microsoft.com/office/drawing/2014/main" id="{133EDE24-FB80-4757-B1D6-1DFCDBBB3EC5}"/>
              </a:ext>
            </a:extLst>
          </p:cNvPr>
          <p:cNvSpPr txBox="1"/>
          <p:nvPr/>
        </p:nvSpPr>
        <p:spPr>
          <a:xfrm>
            <a:off x="3277382" y="2910705"/>
            <a:ext cx="646331" cy="369332"/>
          </a:xfrm>
          <a:prstGeom prst="rect">
            <a:avLst/>
          </a:prstGeom>
          <a:noFill/>
        </p:spPr>
        <p:txBody>
          <a:bodyPr wrap="none" rtlCol="0">
            <a:spAutoFit/>
          </a:bodyPr>
          <a:lstStyle/>
          <a:p>
            <a:r>
              <a:rPr lang="fr-FR" dirty="0"/>
              <a:t>	</a:t>
            </a:r>
          </a:p>
        </p:txBody>
      </p:sp>
      <p:pic>
        <p:nvPicPr>
          <p:cNvPr id="4" name="Image 3">
            <a:extLst>
              <a:ext uri="{FF2B5EF4-FFF2-40B4-BE49-F238E27FC236}">
                <a16:creationId xmlns:a16="http://schemas.microsoft.com/office/drawing/2014/main" id="{B9898723-F449-420F-B92C-8409CECA37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8108" y="1066800"/>
            <a:ext cx="8919157" cy="5320485"/>
          </a:xfrm>
          <a:prstGeom prst="rect">
            <a:avLst/>
          </a:prstGeom>
        </p:spPr>
      </p:pic>
      <p:sp>
        <p:nvSpPr>
          <p:cNvPr id="7" name="ZoneTexte 6">
            <a:extLst>
              <a:ext uri="{FF2B5EF4-FFF2-40B4-BE49-F238E27FC236}">
                <a16:creationId xmlns:a16="http://schemas.microsoft.com/office/drawing/2014/main" id="{02619FF0-2434-4778-B33E-5AED0628578E}"/>
              </a:ext>
            </a:extLst>
          </p:cNvPr>
          <p:cNvSpPr txBox="1"/>
          <p:nvPr/>
        </p:nvSpPr>
        <p:spPr>
          <a:xfrm>
            <a:off x="5346559" y="5329381"/>
            <a:ext cx="1071127" cy="369332"/>
          </a:xfrm>
          <a:prstGeom prst="rect">
            <a:avLst/>
          </a:prstGeom>
          <a:noFill/>
        </p:spPr>
        <p:txBody>
          <a:bodyPr wrap="none" rtlCol="0">
            <a:spAutoFit/>
          </a:bodyPr>
          <a:lstStyle/>
          <a:p>
            <a:r>
              <a:rPr lang="fr-FR" dirty="0">
                <a:solidFill>
                  <a:schemeClr val="bg1"/>
                </a:solidFill>
              </a:rPr>
              <a:t>Mock-up</a:t>
            </a:r>
          </a:p>
        </p:txBody>
      </p:sp>
      <p:sp>
        <p:nvSpPr>
          <p:cNvPr id="6" name="ZoneTexte 5">
            <a:extLst>
              <a:ext uri="{FF2B5EF4-FFF2-40B4-BE49-F238E27FC236}">
                <a16:creationId xmlns:a16="http://schemas.microsoft.com/office/drawing/2014/main" id="{6062B9B3-3AF9-49AC-9334-F17F0AAAA24D}"/>
              </a:ext>
            </a:extLst>
          </p:cNvPr>
          <p:cNvSpPr txBox="1"/>
          <p:nvPr/>
        </p:nvSpPr>
        <p:spPr>
          <a:xfrm>
            <a:off x="11563927" y="6253018"/>
            <a:ext cx="628073" cy="261610"/>
          </a:xfrm>
          <a:prstGeom prst="rect">
            <a:avLst/>
          </a:prstGeom>
          <a:noFill/>
        </p:spPr>
        <p:txBody>
          <a:bodyPr wrap="square" rtlCol="0">
            <a:spAutoFit/>
          </a:bodyPr>
          <a:lstStyle/>
          <a:p>
            <a:r>
              <a:rPr lang="fr-FR" sz="1100" dirty="0"/>
              <a:t>22</a:t>
            </a:r>
          </a:p>
        </p:txBody>
      </p:sp>
    </p:spTree>
    <p:extLst>
      <p:ext uri="{BB962C8B-B14F-4D97-AF65-F5344CB8AC3E}">
        <p14:creationId xmlns:p14="http://schemas.microsoft.com/office/powerpoint/2010/main" val="1256073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2" y="-1"/>
            <a:ext cx="6196615" cy="1066801"/>
          </a:xfrm>
        </p:spPr>
        <p:txBody>
          <a:bodyPr>
            <a:normAutofit/>
          </a:bodyPr>
          <a:lstStyle/>
          <a:p>
            <a:pPr algn="l"/>
            <a:r>
              <a:rPr lang="fr-FR" sz="1300" dirty="0"/>
              <a:t>     III – Prestations attendues</a:t>
            </a:r>
            <a:br>
              <a:rPr lang="fr-FR" dirty="0"/>
            </a:br>
            <a:r>
              <a:rPr lang="fr-FR" sz="3200" dirty="0"/>
              <a:t>   Développement</a:t>
            </a:r>
          </a:p>
        </p:txBody>
      </p:sp>
      <p:sp>
        <p:nvSpPr>
          <p:cNvPr id="5" name="ZoneTexte 4">
            <a:extLst>
              <a:ext uri="{FF2B5EF4-FFF2-40B4-BE49-F238E27FC236}">
                <a16:creationId xmlns:a16="http://schemas.microsoft.com/office/drawing/2014/main" id="{49BFB78D-2152-429F-8342-7BED4D2B7CD9}"/>
              </a:ext>
            </a:extLst>
          </p:cNvPr>
          <p:cNvSpPr txBox="1"/>
          <p:nvPr/>
        </p:nvSpPr>
        <p:spPr>
          <a:xfrm>
            <a:off x="455177" y="1368171"/>
            <a:ext cx="1373518" cy="369332"/>
          </a:xfrm>
          <a:prstGeom prst="rect">
            <a:avLst/>
          </a:prstGeom>
          <a:noFill/>
        </p:spPr>
        <p:txBody>
          <a:bodyPr wrap="none" rtlCol="0">
            <a:spAutoFit/>
          </a:bodyPr>
          <a:lstStyle/>
          <a:p>
            <a:r>
              <a:rPr lang="fr-FR" dirty="0"/>
              <a:t>Technologie</a:t>
            </a:r>
          </a:p>
        </p:txBody>
      </p:sp>
      <p:sp>
        <p:nvSpPr>
          <p:cNvPr id="3" name="ZoneTexte 2">
            <a:extLst>
              <a:ext uri="{FF2B5EF4-FFF2-40B4-BE49-F238E27FC236}">
                <a16:creationId xmlns:a16="http://schemas.microsoft.com/office/drawing/2014/main" id="{77016639-B510-4608-90F0-1530B8047883}"/>
              </a:ext>
            </a:extLst>
          </p:cNvPr>
          <p:cNvSpPr txBox="1"/>
          <p:nvPr/>
        </p:nvSpPr>
        <p:spPr>
          <a:xfrm>
            <a:off x="455177" y="2038874"/>
            <a:ext cx="5671128" cy="3416320"/>
          </a:xfrm>
          <a:prstGeom prst="rect">
            <a:avLst/>
          </a:prstGeom>
          <a:noFill/>
        </p:spPr>
        <p:txBody>
          <a:bodyPr wrap="square" rtlCol="0">
            <a:spAutoFit/>
          </a:bodyPr>
          <a:lstStyle/>
          <a:p>
            <a:r>
              <a:rPr lang="fr-FR" sz="1200" dirty="0"/>
              <a:t>Issue de la formation de développement full stack JavaScript/Java, ils deviennent tout deux les langages principaux utilisé pour cette plateforme.</a:t>
            </a:r>
          </a:p>
          <a:p>
            <a:r>
              <a:rPr lang="fr-FR" sz="1200" dirty="0"/>
              <a:t>Le framework Vue.js est un framework qui s’appuy sur javascript; il permet de rendre les pages web dynamique à travers la manipulation du DOM (le binding). Il permet de faire des requêtes et recevoir des réponses HTTP vers un serveur.</a:t>
            </a:r>
          </a:p>
          <a:p>
            <a:endParaRPr lang="fr-FR" sz="1200" dirty="0"/>
          </a:p>
          <a:p>
            <a:r>
              <a:rPr lang="fr-FR" sz="1200" dirty="0"/>
              <a:t>Pour le back-end, Java permet de créer un serveur simple d’utilisation et optimale pour la communication entre client/serveur et base de donnée/serveur. J’ai utilisé le framework springboot pour faciliter la configuration.</a:t>
            </a:r>
          </a:p>
          <a:p>
            <a:endParaRPr lang="fr-FR" sz="1200" dirty="0"/>
          </a:p>
          <a:p>
            <a:r>
              <a:rPr lang="fr-FR" sz="1200" dirty="0"/>
              <a:t>Le système de gestion de base de donnée relationnelle est MySQL car c’est le seul que j’ai vu pendant ma formation et j’ai donc plus de facilité avec.</a:t>
            </a:r>
          </a:p>
          <a:p>
            <a:endParaRPr lang="fr-FR" sz="1200" dirty="0"/>
          </a:p>
          <a:p>
            <a:r>
              <a:rPr lang="fr-FR" sz="1200" dirty="0"/>
              <a:t>Le format Json est utilisé pour le transfert de données car il est léger, pris en charge par de nombreux langages et permet de stocker des données de différents types.</a:t>
            </a:r>
          </a:p>
          <a:p>
            <a:endParaRPr lang="fr-FR" sz="1200" dirty="0"/>
          </a:p>
          <a:p>
            <a:r>
              <a:rPr lang="fr-FR" sz="1200" dirty="0"/>
              <a:t>Pour sécuriser mon application j’ai choisis SpringSecurity et le Jason Web Token car se sont les outils que je maitrise le mieux afin de sécurisé une application.</a:t>
            </a:r>
          </a:p>
        </p:txBody>
      </p:sp>
      <p:pic>
        <p:nvPicPr>
          <p:cNvPr id="7" name="Image 6">
            <a:extLst>
              <a:ext uri="{FF2B5EF4-FFF2-40B4-BE49-F238E27FC236}">
                <a16:creationId xmlns:a16="http://schemas.microsoft.com/office/drawing/2014/main" id="{97BD7EFE-A437-40A5-83CE-95166FF00A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0096" y="184606"/>
            <a:ext cx="1181306" cy="1183565"/>
          </a:xfrm>
          <a:prstGeom prst="rect">
            <a:avLst/>
          </a:prstGeom>
        </p:spPr>
      </p:pic>
      <p:pic>
        <p:nvPicPr>
          <p:cNvPr id="10" name="Image 9">
            <a:extLst>
              <a:ext uri="{FF2B5EF4-FFF2-40B4-BE49-F238E27FC236}">
                <a16:creationId xmlns:a16="http://schemas.microsoft.com/office/drawing/2014/main" id="{2CF96B35-38BB-4274-9B5F-8FBA2E70C0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0096" y="1672374"/>
            <a:ext cx="1181306" cy="1183565"/>
          </a:xfrm>
          <a:prstGeom prst="rect">
            <a:avLst/>
          </a:prstGeom>
        </p:spPr>
      </p:pic>
      <p:pic>
        <p:nvPicPr>
          <p:cNvPr id="12" name="Image 11">
            <a:extLst>
              <a:ext uri="{FF2B5EF4-FFF2-40B4-BE49-F238E27FC236}">
                <a16:creationId xmlns:a16="http://schemas.microsoft.com/office/drawing/2014/main" id="{34D80086-5460-4634-9D96-2FDFF384DF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59676" y="184605"/>
            <a:ext cx="1181306" cy="1183566"/>
          </a:xfrm>
          <a:prstGeom prst="rect">
            <a:avLst/>
          </a:prstGeom>
        </p:spPr>
      </p:pic>
      <p:pic>
        <p:nvPicPr>
          <p:cNvPr id="14" name="Image 13">
            <a:extLst>
              <a:ext uri="{FF2B5EF4-FFF2-40B4-BE49-F238E27FC236}">
                <a16:creationId xmlns:a16="http://schemas.microsoft.com/office/drawing/2014/main" id="{22441B8B-EB7B-444B-88AB-2A5C9253C8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0497" y="3429000"/>
            <a:ext cx="2026326" cy="831298"/>
          </a:xfrm>
          <a:prstGeom prst="rect">
            <a:avLst/>
          </a:prstGeom>
        </p:spPr>
      </p:pic>
      <p:pic>
        <p:nvPicPr>
          <p:cNvPr id="16" name="Image 15">
            <a:extLst>
              <a:ext uri="{FF2B5EF4-FFF2-40B4-BE49-F238E27FC236}">
                <a16:creationId xmlns:a16="http://schemas.microsoft.com/office/drawing/2014/main" id="{375DDD67-AA5E-4A27-AB7B-8F5E53076A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0096" y="3160142"/>
            <a:ext cx="2630486" cy="1371563"/>
          </a:xfrm>
          <a:prstGeom prst="rect">
            <a:avLst/>
          </a:prstGeom>
        </p:spPr>
      </p:pic>
      <p:pic>
        <p:nvPicPr>
          <p:cNvPr id="18" name="Image 17">
            <a:extLst>
              <a:ext uri="{FF2B5EF4-FFF2-40B4-BE49-F238E27FC236}">
                <a16:creationId xmlns:a16="http://schemas.microsoft.com/office/drawing/2014/main" id="{B88EEC22-F96E-4829-B6AE-679C6464A9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30096" y="4878601"/>
            <a:ext cx="2700146" cy="984935"/>
          </a:xfrm>
          <a:prstGeom prst="rect">
            <a:avLst/>
          </a:prstGeom>
        </p:spPr>
      </p:pic>
      <p:pic>
        <p:nvPicPr>
          <p:cNvPr id="20" name="Image 19">
            <a:extLst>
              <a:ext uri="{FF2B5EF4-FFF2-40B4-BE49-F238E27FC236}">
                <a16:creationId xmlns:a16="http://schemas.microsoft.com/office/drawing/2014/main" id="{B4D4E451-CB48-4F23-B07B-4C544957E35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44886" y="1672374"/>
            <a:ext cx="2996096" cy="1183565"/>
          </a:xfrm>
          <a:prstGeom prst="rect">
            <a:avLst/>
          </a:prstGeom>
        </p:spPr>
      </p:pic>
      <p:pic>
        <p:nvPicPr>
          <p:cNvPr id="22" name="Image 21">
            <a:extLst>
              <a:ext uri="{FF2B5EF4-FFF2-40B4-BE49-F238E27FC236}">
                <a16:creationId xmlns:a16="http://schemas.microsoft.com/office/drawing/2014/main" id="{CA2A6008-3D3F-44E4-BBF2-790C894AD2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44886" y="184605"/>
            <a:ext cx="1181306" cy="1183566"/>
          </a:xfrm>
          <a:prstGeom prst="rect">
            <a:avLst/>
          </a:prstGeom>
        </p:spPr>
      </p:pic>
      <p:sp>
        <p:nvSpPr>
          <p:cNvPr id="13" name="ZoneTexte 12">
            <a:extLst>
              <a:ext uri="{FF2B5EF4-FFF2-40B4-BE49-F238E27FC236}">
                <a16:creationId xmlns:a16="http://schemas.microsoft.com/office/drawing/2014/main" id="{08ED6B4B-E7E5-46B4-8D9D-E219A2191423}"/>
              </a:ext>
            </a:extLst>
          </p:cNvPr>
          <p:cNvSpPr txBox="1"/>
          <p:nvPr/>
        </p:nvSpPr>
        <p:spPr>
          <a:xfrm>
            <a:off x="11563927" y="6253018"/>
            <a:ext cx="628073" cy="261610"/>
          </a:xfrm>
          <a:prstGeom prst="rect">
            <a:avLst/>
          </a:prstGeom>
          <a:noFill/>
        </p:spPr>
        <p:txBody>
          <a:bodyPr wrap="square" rtlCol="0">
            <a:spAutoFit/>
          </a:bodyPr>
          <a:lstStyle/>
          <a:p>
            <a:r>
              <a:rPr lang="fr-FR" sz="1100" dirty="0"/>
              <a:t>23</a:t>
            </a:r>
          </a:p>
        </p:txBody>
      </p:sp>
    </p:spTree>
    <p:extLst>
      <p:ext uri="{BB962C8B-B14F-4D97-AF65-F5344CB8AC3E}">
        <p14:creationId xmlns:p14="http://schemas.microsoft.com/office/powerpoint/2010/main" val="839528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2" y="-1"/>
            <a:ext cx="6196615" cy="1066801"/>
          </a:xfrm>
        </p:spPr>
        <p:txBody>
          <a:bodyPr>
            <a:normAutofit/>
          </a:bodyPr>
          <a:lstStyle/>
          <a:p>
            <a:pPr algn="l"/>
            <a:r>
              <a:rPr lang="fr-FR" sz="1300" dirty="0"/>
              <a:t>     III – Prestations attendues</a:t>
            </a:r>
            <a:br>
              <a:rPr lang="fr-FR" dirty="0"/>
            </a:br>
            <a:r>
              <a:rPr lang="fr-FR" sz="3200" dirty="0"/>
              <a:t>   Développement</a:t>
            </a:r>
          </a:p>
        </p:txBody>
      </p:sp>
      <p:sp>
        <p:nvSpPr>
          <p:cNvPr id="5" name="ZoneTexte 4">
            <a:extLst>
              <a:ext uri="{FF2B5EF4-FFF2-40B4-BE49-F238E27FC236}">
                <a16:creationId xmlns:a16="http://schemas.microsoft.com/office/drawing/2014/main" id="{49BFB78D-2152-429F-8342-7BED4D2B7CD9}"/>
              </a:ext>
            </a:extLst>
          </p:cNvPr>
          <p:cNvSpPr txBox="1"/>
          <p:nvPr/>
        </p:nvSpPr>
        <p:spPr>
          <a:xfrm>
            <a:off x="455177" y="1066800"/>
            <a:ext cx="1401346" cy="369332"/>
          </a:xfrm>
          <a:prstGeom prst="rect">
            <a:avLst/>
          </a:prstGeom>
          <a:noFill/>
        </p:spPr>
        <p:txBody>
          <a:bodyPr wrap="none" rtlCol="0">
            <a:spAutoFit/>
          </a:bodyPr>
          <a:lstStyle/>
          <a:p>
            <a:r>
              <a:rPr lang="fr-FR" dirty="0"/>
              <a:t>Architecture</a:t>
            </a:r>
          </a:p>
        </p:txBody>
      </p:sp>
      <p:sp>
        <p:nvSpPr>
          <p:cNvPr id="13" name="ZoneTexte 12">
            <a:extLst>
              <a:ext uri="{FF2B5EF4-FFF2-40B4-BE49-F238E27FC236}">
                <a16:creationId xmlns:a16="http://schemas.microsoft.com/office/drawing/2014/main" id="{B63F24A6-AA9B-4073-A26F-6AA55CF5964F}"/>
              </a:ext>
            </a:extLst>
          </p:cNvPr>
          <p:cNvSpPr txBox="1"/>
          <p:nvPr/>
        </p:nvSpPr>
        <p:spPr>
          <a:xfrm>
            <a:off x="6518278" y="3112655"/>
            <a:ext cx="5218545" cy="1200329"/>
          </a:xfrm>
          <a:prstGeom prst="rect">
            <a:avLst/>
          </a:prstGeom>
          <a:noFill/>
        </p:spPr>
        <p:txBody>
          <a:bodyPr wrap="square" rtlCol="0">
            <a:spAutoFit/>
          </a:bodyPr>
          <a:lstStyle/>
          <a:p>
            <a:r>
              <a:rPr lang="fr-FR" sz="1200" dirty="0"/>
              <a:t>Une HTTP Request est envoyée du front-end à mon back-end, elle passe la chaîne de filtre configurer avec SpringSecurity, la requête arrive à mon REST (Representational State Transfer) Controller. Mon Controller interagi avec ma couche service. Mon service interagi avec mon repository (JPA). Mon repository interagie avec ma base de donnée. Une fois ma base de donnée sollicitée par JPA mon Controller retourne une HTTP Response.</a:t>
            </a:r>
          </a:p>
        </p:txBody>
      </p:sp>
      <p:pic>
        <p:nvPicPr>
          <p:cNvPr id="4" name="Image 3">
            <a:extLst>
              <a:ext uri="{FF2B5EF4-FFF2-40B4-BE49-F238E27FC236}">
                <a16:creationId xmlns:a16="http://schemas.microsoft.com/office/drawing/2014/main" id="{F581FB91-46A4-4197-879A-908350BBEF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177" y="1795647"/>
            <a:ext cx="6020640" cy="3543795"/>
          </a:xfrm>
          <a:prstGeom prst="rect">
            <a:avLst/>
          </a:prstGeom>
        </p:spPr>
      </p:pic>
      <p:sp>
        <p:nvSpPr>
          <p:cNvPr id="8" name="ZoneTexte 7">
            <a:extLst>
              <a:ext uri="{FF2B5EF4-FFF2-40B4-BE49-F238E27FC236}">
                <a16:creationId xmlns:a16="http://schemas.microsoft.com/office/drawing/2014/main" id="{77F8C4E4-22CE-49B2-B4B4-BAF7718EA89E}"/>
              </a:ext>
            </a:extLst>
          </p:cNvPr>
          <p:cNvSpPr txBox="1"/>
          <p:nvPr/>
        </p:nvSpPr>
        <p:spPr>
          <a:xfrm>
            <a:off x="11563927" y="6253018"/>
            <a:ext cx="628073" cy="261610"/>
          </a:xfrm>
          <a:prstGeom prst="rect">
            <a:avLst/>
          </a:prstGeom>
          <a:noFill/>
        </p:spPr>
        <p:txBody>
          <a:bodyPr wrap="square" rtlCol="0">
            <a:spAutoFit/>
          </a:bodyPr>
          <a:lstStyle/>
          <a:p>
            <a:r>
              <a:rPr lang="fr-FR" sz="1100" dirty="0"/>
              <a:t>24</a:t>
            </a:r>
          </a:p>
        </p:txBody>
      </p:sp>
    </p:spTree>
    <p:extLst>
      <p:ext uri="{BB962C8B-B14F-4D97-AF65-F5344CB8AC3E}">
        <p14:creationId xmlns:p14="http://schemas.microsoft.com/office/powerpoint/2010/main" val="12673136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2" y="-1"/>
            <a:ext cx="6196615" cy="1066801"/>
          </a:xfrm>
        </p:spPr>
        <p:txBody>
          <a:bodyPr>
            <a:normAutofit/>
          </a:bodyPr>
          <a:lstStyle/>
          <a:p>
            <a:pPr algn="l"/>
            <a:r>
              <a:rPr lang="fr-FR" sz="1300" dirty="0"/>
              <a:t>     III – Prestations attendues</a:t>
            </a:r>
            <a:br>
              <a:rPr lang="fr-FR" dirty="0"/>
            </a:br>
            <a:r>
              <a:rPr lang="fr-FR" sz="3200" dirty="0"/>
              <a:t>   Développement</a:t>
            </a:r>
          </a:p>
        </p:txBody>
      </p:sp>
      <p:sp>
        <p:nvSpPr>
          <p:cNvPr id="5" name="ZoneTexte 4">
            <a:extLst>
              <a:ext uri="{FF2B5EF4-FFF2-40B4-BE49-F238E27FC236}">
                <a16:creationId xmlns:a16="http://schemas.microsoft.com/office/drawing/2014/main" id="{49BFB78D-2152-429F-8342-7BED4D2B7CD9}"/>
              </a:ext>
            </a:extLst>
          </p:cNvPr>
          <p:cNvSpPr txBox="1"/>
          <p:nvPr/>
        </p:nvSpPr>
        <p:spPr>
          <a:xfrm>
            <a:off x="455177" y="1368171"/>
            <a:ext cx="1705916" cy="369332"/>
          </a:xfrm>
          <a:prstGeom prst="rect">
            <a:avLst/>
          </a:prstGeom>
          <a:noFill/>
        </p:spPr>
        <p:txBody>
          <a:bodyPr wrap="none" rtlCol="0">
            <a:spAutoFit/>
          </a:bodyPr>
          <a:lstStyle/>
          <a:p>
            <a:r>
              <a:rPr lang="fr-FR" dirty="0"/>
              <a:t>Base de donnée</a:t>
            </a:r>
          </a:p>
        </p:txBody>
      </p:sp>
      <p:sp>
        <p:nvSpPr>
          <p:cNvPr id="4" name="ZoneTexte 3">
            <a:extLst>
              <a:ext uri="{FF2B5EF4-FFF2-40B4-BE49-F238E27FC236}">
                <a16:creationId xmlns:a16="http://schemas.microsoft.com/office/drawing/2014/main" id="{EF20BB2B-3A65-4912-BC7D-B0760A80A7BC}"/>
              </a:ext>
            </a:extLst>
          </p:cNvPr>
          <p:cNvSpPr txBox="1"/>
          <p:nvPr/>
        </p:nvSpPr>
        <p:spPr>
          <a:xfrm>
            <a:off x="609600" y="2318327"/>
            <a:ext cx="2600135" cy="307777"/>
          </a:xfrm>
          <a:prstGeom prst="rect">
            <a:avLst/>
          </a:prstGeom>
          <a:noFill/>
        </p:spPr>
        <p:txBody>
          <a:bodyPr wrap="none" rtlCol="0">
            <a:spAutoFit/>
          </a:bodyPr>
          <a:lstStyle/>
          <a:p>
            <a:r>
              <a:rPr lang="fr-FR" sz="1400" dirty="0"/>
              <a:t>4 entités avec 1 table de jointure</a:t>
            </a:r>
          </a:p>
        </p:txBody>
      </p:sp>
      <p:pic>
        <p:nvPicPr>
          <p:cNvPr id="8" name="Image 7">
            <a:extLst>
              <a:ext uri="{FF2B5EF4-FFF2-40B4-BE49-F238E27FC236}">
                <a16:creationId xmlns:a16="http://schemas.microsoft.com/office/drawing/2014/main" id="{C7AFC3B5-7283-435E-B17A-073AE287A0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3396" y="447259"/>
            <a:ext cx="4706007" cy="5963482"/>
          </a:xfrm>
          <a:prstGeom prst="rect">
            <a:avLst/>
          </a:prstGeom>
        </p:spPr>
      </p:pic>
      <p:sp>
        <p:nvSpPr>
          <p:cNvPr id="6" name="ZoneTexte 5">
            <a:extLst>
              <a:ext uri="{FF2B5EF4-FFF2-40B4-BE49-F238E27FC236}">
                <a16:creationId xmlns:a16="http://schemas.microsoft.com/office/drawing/2014/main" id="{7D289DF3-87A4-461E-84E9-14B31E799663}"/>
              </a:ext>
            </a:extLst>
          </p:cNvPr>
          <p:cNvSpPr txBox="1"/>
          <p:nvPr/>
        </p:nvSpPr>
        <p:spPr>
          <a:xfrm>
            <a:off x="11563927" y="6253018"/>
            <a:ext cx="628073" cy="261610"/>
          </a:xfrm>
          <a:prstGeom prst="rect">
            <a:avLst/>
          </a:prstGeom>
          <a:noFill/>
        </p:spPr>
        <p:txBody>
          <a:bodyPr wrap="square" rtlCol="0">
            <a:spAutoFit/>
          </a:bodyPr>
          <a:lstStyle/>
          <a:p>
            <a:r>
              <a:rPr lang="fr-FR" sz="1100" dirty="0"/>
              <a:t>25</a:t>
            </a:r>
          </a:p>
        </p:txBody>
      </p:sp>
    </p:spTree>
    <p:extLst>
      <p:ext uri="{BB962C8B-B14F-4D97-AF65-F5344CB8AC3E}">
        <p14:creationId xmlns:p14="http://schemas.microsoft.com/office/powerpoint/2010/main" val="27853107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2" y="-1"/>
            <a:ext cx="6196615" cy="1066801"/>
          </a:xfrm>
        </p:spPr>
        <p:txBody>
          <a:bodyPr>
            <a:normAutofit/>
          </a:bodyPr>
          <a:lstStyle/>
          <a:p>
            <a:pPr algn="l"/>
            <a:r>
              <a:rPr lang="fr-FR" sz="1300" dirty="0"/>
              <a:t>     III – Prestations attendues</a:t>
            </a:r>
            <a:br>
              <a:rPr lang="fr-FR" dirty="0"/>
            </a:br>
            <a:r>
              <a:rPr lang="fr-FR" sz="3200" dirty="0"/>
              <a:t>   Développement</a:t>
            </a:r>
          </a:p>
        </p:txBody>
      </p:sp>
      <p:sp>
        <p:nvSpPr>
          <p:cNvPr id="5" name="ZoneTexte 4">
            <a:extLst>
              <a:ext uri="{FF2B5EF4-FFF2-40B4-BE49-F238E27FC236}">
                <a16:creationId xmlns:a16="http://schemas.microsoft.com/office/drawing/2014/main" id="{49BFB78D-2152-429F-8342-7BED4D2B7CD9}"/>
              </a:ext>
            </a:extLst>
          </p:cNvPr>
          <p:cNvSpPr txBox="1"/>
          <p:nvPr/>
        </p:nvSpPr>
        <p:spPr>
          <a:xfrm>
            <a:off x="455177" y="1368171"/>
            <a:ext cx="1978490" cy="369332"/>
          </a:xfrm>
          <a:prstGeom prst="rect">
            <a:avLst/>
          </a:prstGeom>
          <a:noFill/>
        </p:spPr>
        <p:txBody>
          <a:bodyPr wrap="none" rtlCol="0">
            <a:spAutoFit/>
          </a:bodyPr>
          <a:lstStyle/>
          <a:p>
            <a:r>
              <a:rPr lang="fr-FR" dirty="0"/>
              <a:t>Diagramme UML</a:t>
            </a:r>
          </a:p>
        </p:txBody>
      </p:sp>
      <p:pic>
        <p:nvPicPr>
          <p:cNvPr id="6" name="Image 5">
            <a:extLst>
              <a:ext uri="{FF2B5EF4-FFF2-40B4-BE49-F238E27FC236}">
                <a16:creationId xmlns:a16="http://schemas.microsoft.com/office/drawing/2014/main" id="{B8F03E90-13D6-4738-ACEF-0FCCB068A4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0967" y="858298"/>
            <a:ext cx="8240057" cy="5658640"/>
          </a:xfrm>
          <a:prstGeom prst="rect">
            <a:avLst/>
          </a:prstGeom>
        </p:spPr>
      </p:pic>
      <p:sp>
        <p:nvSpPr>
          <p:cNvPr id="7" name="ZoneTexte 6">
            <a:extLst>
              <a:ext uri="{FF2B5EF4-FFF2-40B4-BE49-F238E27FC236}">
                <a16:creationId xmlns:a16="http://schemas.microsoft.com/office/drawing/2014/main" id="{72390C38-C75F-4FDA-B1F5-6C54A9A42BAA}"/>
              </a:ext>
            </a:extLst>
          </p:cNvPr>
          <p:cNvSpPr txBox="1"/>
          <p:nvPr/>
        </p:nvSpPr>
        <p:spPr>
          <a:xfrm>
            <a:off x="320974" y="2412843"/>
            <a:ext cx="3185706" cy="369332"/>
          </a:xfrm>
          <a:prstGeom prst="rect">
            <a:avLst/>
          </a:prstGeom>
          <a:noFill/>
        </p:spPr>
        <p:txBody>
          <a:bodyPr wrap="square" rtlCol="0">
            <a:spAutoFit/>
          </a:bodyPr>
          <a:lstStyle/>
          <a:p>
            <a:r>
              <a:rPr lang="fr-FR" dirty="0"/>
              <a:t>5 classes et 7 liaisons</a:t>
            </a:r>
          </a:p>
        </p:txBody>
      </p:sp>
      <p:pic>
        <p:nvPicPr>
          <p:cNvPr id="9" name="Image 8">
            <a:extLst>
              <a:ext uri="{FF2B5EF4-FFF2-40B4-BE49-F238E27FC236}">
                <a16:creationId xmlns:a16="http://schemas.microsoft.com/office/drawing/2014/main" id="{E6088F68-2F73-4155-B29C-18C98F086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033" y="3122386"/>
            <a:ext cx="438211" cy="476316"/>
          </a:xfrm>
          <a:prstGeom prst="rect">
            <a:avLst/>
          </a:prstGeom>
        </p:spPr>
      </p:pic>
      <p:sp>
        <p:nvSpPr>
          <p:cNvPr id="10" name="ZoneTexte 9">
            <a:extLst>
              <a:ext uri="{FF2B5EF4-FFF2-40B4-BE49-F238E27FC236}">
                <a16:creationId xmlns:a16="http://schemas.microsoft.com/office/drawing/2014/main" id="{0C07892E-5853-4795-B5E7-DDADD5EFA67E}"/>
              </a:ext>
            </a:extLst>
          </p:cNvPr>
          <p:cNvSpPr txBox="1"/>
          <p:nvPr/>
        </p:nvSpPr>
        <p:spPr>
          <a:xfrm>
            <a:off x="893388" y="2945046"/>
            <a:ext cx="2569961" cy="830997"/>
          </a:xfrm>
          <a:prstGeom prst="rect">
            <a:avLst/>
          </a:prstGeom>
          <a:noFill/>
        </p:spPr>
        <p:txBody>
          <a:bodyPr wrap="square" rtlCol="0">
            <a:spAutoFit/>
          </a:bodyPr>
          <a:lstStyle/>
          <a:p>
            <a:r>
              <a:rPr lang="fr-FR" sz="1200" dirty="0"/>
              <a:t>Symbolise l’héritage, tout mes objets </a:t>
            </a:r>
          </a:p>
          <a:p>
            <a:r>
              <a:rPr lang="fr-FR" sz="1200" dirty="0"/>
              <a:t>héritent de la classe « Mother » ce qui leur permet d’avoir le champ « id » et « creationDate ».</a:t>
            </a:r>
          </a:p>
        </p:txBody>
      </p:sp>
      <p:pic>
        <p:nvPicPr>
          <p:cNvPr id="12" name="Image 11">
            <a:extLst>
              <a:ext uri="{FF2B5EF4-FFF2-40B4-BE49-F238E27FC236}">
                <a16:creationId xmlns:a16="http://schemas.microsoft.com/office/drawing/2014/main" id="{8E71CBAB-1931-4366-B831-F88B3AD55C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033" y="4298147"/>
            <a:ext cx="438211" cy="476316"/>
          </a:xfrm>
          <a:prstGeom prst="rect">
            <a:avLst/>
          </a:prstGeom>
        </p:spPr>
      </p:pic>
      <p:sp>
        <p:nvSpPr>
          <p:cNvPr id="13" name="ZoneTexte 12">
            <a:extLst>
              <a:ext uri="{FF2B5EF4-FFF2-40B4-BE49-F238E27FC236}">
                <a16:creationId xmlns:a16="http://schemas.microsoft.com/office/drawing/2014/main" id="{760C6451-8162-4C9C-B1DE-8892E46517A6}"/>
              </a:ext>
            </a:extLst>
          </p:cNvPr>
          <p:cNvSpPr txBox="1"/>
          <p:nvPr/>
        </p:nvSpPr>
        <p:spPr>
          <a:xfrm>
            <a:off x="955531" y="3936141"/>
            <a:ext cx="2464487" cy="1200329"/>
          </a:xfrm>
          <a:prstGeom prst="rect">
            <a:avLst/>
          </a:prstGeom>
          <a:noFill/>
        </p:spPr>
        <p:txBody>
          <a:bodyPr wrap="square" rtlCol="0">
            <a:spAutoFit/>
          </a:bodyPr>
          <a:lstStyle/>
          <a:p>
            <a:r>
              <a:rPr lang="fr-FR" sz="1200" dirty="0"/>
              <a:t>Symbolise la dépendance, mon entité « Application » dépend de mon entité « User ». Si mon </a:t>
            </a:r>
          </a:p>
          <a:p>
            <a:r>
              <a:rPr lang="fr-FR" sz="1200" dirty="0"/>
              <a:t>Objet « User » est détruit alors l’objet « Application » qui lui est associé est détruit aussi.</a:t>
            </a:r>
          </a:p>
        </p:txBody>
      </p:sp>
      <p:sp>
        <p:nvSpPr>
          <p:cNvPr id="11" name="ZoneTexte 10">
            <a:extLst>
              <a:ext uri="{FF2B5EF4-FFF2-40B4-BE49-F238E27FC236}">
                <a16:creationId xmlns:a16="http://schemas.microsoft.com/office/drawing/2014/main" id="{AC0A106F-9629-4AAF-A471-8E72D2FCA37B}"/>
              </a:ext>
            </a:extLst>
          </p:cNvPr>
          <p:cNvSpPr txBox="1"/>
          <p:nvPr/>
        </p:nvSpPr>
        <p:spPr>
          <a:xfrm>
            <a:off x="11563927" y="6253018"/>
            <a:ext cx="628073" cy="261610"/>
          </a:xfrm>
          <a:prstGeom prst="rect">
            <a:avLst/>
          </a:prstGeom>
          <a:noFill/>
        </p:spPr>
        <p:txBody>
          <a:bodyPr wrap="square" rtlCol="0">
            <a:spAutoFit/>
          </a:bodyPr>
          <a:lstStyle/>
          <a:p>
            <a:r>
              <a:rPr lang="fr-FR" sz="1100" dirty="0">
                <a:solidFill>
                  <a:schemeClr val="bg1"/>
                </a:solidFill>
              </a:rPr>
              <a:t>26</a:t>
            </a:r>
          </a:p>
        </p:txBody>
      </p:sp>
    </p:spTree>
    <p:extLst>
      <p:ext uri="{BB962C8B-B14F-4D97-AF65-F5344CB8AC3E}">
        <p14:creationId xmlns:p14="http://schemas.microsoft.com/office/powerpoint/2010/main" val="21191248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2" y="-1"/>
            <a:ext cx="6196615" cy="1066801"/>
          </a:xfrm>
        </p:spPr>
        <p:txBody>
          <a:bodyPr>
            <a:normAutofit/>
          </a:bodyPr>
          <a:lstStyle/>
          <a:p>
            <a:pPr algn="l"/>
            <a:r>
              <a:rPr lang="fr-FR" sz="1300" dirty="0"/>
              <a:t>     III – Prestations attendues</a:t>
            </a:r>
            <a:br>
              <a:rPr lang="fr-FR" dirty="0"/>
            </a:br>
            <a:r>
              <a:rPr lang="fr-FR" sz="3200" dirty="0"/>
              <a:t>   Développement</a:t>
            </a:r>
          </a:p>
        </p:txBody>
      </p:sp>
      <p:sp>
        <p:nvSpPr>
          <p:cNvPr id="5" name="ZoneTexte 4">
            <a:extLst>
              <a:ext uri="{FF2B5EF4-FFF2-40B4-BE49-F238E27FC236}">
                <a16:creationId xmlns:a16="http://schemas.microsoft.com/office/drawing/2014/main" id="{49BFB78D-2152-429F-8342-7BED4D2B7CD9}"/>
              </a:ext>
            </a:extLst>
          </p:cNvPr>
          <p:cNvSpPr txBox="1"/>
          <p:nvPr/>
        </p:nvSpPr>
        <p:spPr>
          <a:xfrm>
            <a:off x="455177" y="1368171"/>
            <a:ext cx="2485809" cy="369332"/>
          </a:xfrm>
          <a:prstGeom prst="rect">
            <a:avLst/>
          </a:prstGeom>
          <a:noFill/>
        </p:spPr>
        <p:txBody>
          <a:bodyPr wrap="none" rtlCol="0">
            <a:spAutoFit/>
          </a:bodyPr>
          <a:lstStyle/>
          <a:p>
            <a:r>
              <a:rPr lang="fr-FR" dirty="0"/>
              <a:t>Application Responsive</a:t>
            </a:r>
          </a:p>
        </p:txBody>
      </p:sp>
      <p:pic>
        <p:nvPicPr>
          <p:cNvPr id="8" name="Image 7">
            <a:extLst>
              <a:ext uri="{FF2B5EF4-FFF2-40B4-BE49-F238E27FC236}">
                <a16:creationId xmlns:a16="http://schemas.microsoft.com/office/drawing/2014/main" id="{6DA706A1-58C5-44A8-A14E-F0CD194B46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177" y="2183907"/>
            <a:ext cx="3998949" cy="4073929"/>
          </a:xfrm>
          <a:prstGeom prst="rect">
            <a:avLst/>
          </a:prstGeom>
        </p:spPr>
      </p:pic>
      <p:pic>
        <p:nvPicPr>
          <p:cNvPr id="14" name="Image 13">
            <a:extLst>
              <a:ext uri="{FF2B5EF4-FFF2-40B4-BE49-F238E27FC236}">
                <a16:creationId xmlns:a16="http://schemas.microsoft.com/office/drawing/2014/main" id="{0A6BD4F0-BBD7-4B9F-AC9E-FC715C0B73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6997" y="2183907"/>
            <a:ext cx="2923442" cy="4070961"/>
          </a:xfrm>
          <a:prstGeom prst="rect">
            <a:avLst/>
          </a:prstGeom>
        </p:spPr>
      </p:pic>
      <p:sp>
        <p:nvSpPr>
          <p:cNvPr id="15" name="ZoneTexte 14">
            <a:extLst>
              <a:ext uri="{FF2B5EF4-FFF2-40B4-BE49-F238E27FC236}">
                <a16:creationId xmlns:a16="http://schemas.microsoft.com/office/drawing/2014/main" id="{3800D3EB-3BFB-48AA-999D-D2D523749BDA}"/>
              </a:ext>
            </a:extLst>
          </p:cNvPr>
          <p:cNvSpPr txBox="1"/>
          <p:nvPr/>
        </p:nvSpPr>
        <p:spPr>
          <a:xfrm>
            <a:off x="7863310" y="3207880"/>
            <a:ext cx="4092606" cy="2492990"/>
          </a:xfrm>
          <a:prstGeom prst="rect">
            <a:avLst/>
          </a:prstGeom>
          <a:noFill/>
        </p:spPr>
        <p:txBody>
          <a:bodyPr wrap="square" rtlCol="0">
            <a:spAutoFit/>
          </a:bodyPr>
          <a:lstStyle/>
          <a:p>
            <a:r>
              <a:rPr lang="fr-FR" sz="1200" dirty="0"/>
              <a:t>J’ai utilisé des media queries et Flexbox afin que le contenue</a:t>
            </a:r>
          </a:p>
          <a:p>
            <a:r>
              <a:rPr lang="fr-FR" sz="1200" dirty="0"/>
              <a:t>de mon site soit compatible avec tout les support numérique (écran d’ordinateur, tablette numérique, smartphone).</a:t>
            </a:r>
          </a:p>
          <a:p>
            <a:endParaRPr lang="fr-FR" sz="1200" dirty="0"/>
          </a:p>
          <a:p>
            <a:r>
              <a:rPr lang="fr-FR" sz="1200" dirty="0"/>
              <a:t>Les media queries permettent de changer mon code CSS (</a:t>
            </a:r>
          </a:p>
          <a:p>
            <a:r>
              <a:rPr lang="fr-FR" sz="1200" dirty="0"/>
              <a:t>Cascading Style Sheets) en fonction de la largeur du support</a:t>
            </a:r>
          </a:p>
          <a:p>
            <a:r>
              <a:rPr lang="fr-FR" sz="1200" dirty="0"/>
              <a:t>numérique. </a:t>
            </a:r>
          </a:p>
          <a:p>
            <a:endParaRPr lang="fr-FR" sz="1200" dirty="0"/>
          </a:p>
          <a:p>
            <a:r>
              <a:rPr lang="fr-FR" sz="1200" dirty="0"/>
              <a:t>Flexbox me permet de rapidement et simplement disposer mes éléments où je souhaite en précisant la largeur de leur conteneur. Il permet à mes éléments d’adapté leur positionnement en fonction de la largeur du support numérique.</a:t>
            </a:r>
          </a:p>
        </p:txBody>
      </p:sp>
      <p:pic>
        <p:nvPicPr>
          <p:cNvPr id="19" name="Image 18">
            <a:extLst>
              <a:ext uri="{FF2B5EF4-FFF2-40B4-BE49-F238E27FC236}">
                <a16:creationId xmlns:a16="http://schemas.microsoft.com/office/drawing/2014/main" id="{DA1DE9C0-A6B9-49E0-B0AE-684A111CC3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2284" y="152279"/>
            <a:ext cx="3475263" cy="2801115"/>
          </a:xfrm>
          <a:prstGeom prst="rect">
            <a:avLst/>
          </a:prstGeom>
        </p:spPr>
      </p:pic>
      <p:sp>
        <p:nvSpPr>
          <p:cNvPr id="20" name="ZoneTexte 19">
            <a:extLst>
              <a:ext uri="{FF2B5EF4-FFF2-40B4-BE49-F238E27FC236}">
                <a16:creationId xmlns:a16="http://schemas.microsoft.com/office/drawing/2014/main" id="{DCF66B3A-D569-4075-A521-5BE72526B5B1}"/>
              </a:ext>
            </a:extLst>
          </p:cNvPr>
          <p:cNvSpPr txBox="1"/>
          <p:nvPr/>
        </p:nvSpPr>
        <p:spPr>
          <a:xfrm>
            <a:off x="2273351" y="1821688"/>
            <a:ext cx="362600" cy="369332"/>
          </a:xfrm>
          <a:prstGeom prst="rect">
            <a:avLst/>
          </a:prstGeom>
          <a:noFill/>
        </p:spPr>
        <p:txBody>
          <a:bodyPr wrap="square" rtlCol="0">
            <a:spAutoFit/>
          </a:bodyPr>
          <a:lstStyle/>
          <a:p>
            <a:r>
              <a:rPr lang="fr-FR" dirty="0"/>
              <a:t>A</a:t>
            </a:r>
          </a:p>
        </p:txBody>
      </p:sp>
      <p:sp>
        <p:nvSpPr>
          <p:cNvPr id="21" name="ZoneTexte 20">
            <a:extLst>
              <a:ext uri="{FF2B5EF4-FFF2-40B4-BE49-F238E27FC236}">
                <a16:creationId xmlns:a16="http://schemas.microsoft.com/office/drawing/2014/main" id="{9B12586D-47DE-47DF-A77D-2AA083E8718D}"/>
              </a:ext>
            </a:extLst>
          </p:cNvPr>
          <p:cNvSpPr txBox="1"/>
          <p:nvPr/>
        </p:nvSpPr>
        <p:spPr>
          <a:xfrm>
            <a:off x="5914700" y="1821688"/>
            <a:ext cx="333746" cy="369332"/>
          </a:xfrm>
          <a:prstGeom prst="rect">
            <a:avLst/>
          </a:prstGeom>
          <a:noFill/>
        </p:spPr>
        <p:txBody>
          <a:bodyPr wrap="none" rtlCol="0">
            <a:spAutoFit/>
          </a:bodyPr>
          <a:lstStyle/>
          <a:p>
            <a:r>
              <a:rPr lang="fr-FR" dirty="0"/>
              <a:t>B</a:t>
            </a:r>
          </a:p>
        </p:txBody>
      </p:sp>
      <p:sp>
        <p:nvSpPr>
          <p:cNvPr id="10" name="ZoneTexte 9">
            <a:extLst>
              <a:ext uri="{FF2B5EF4-FFF2-40B4-BE49-F238E27FC236}">
                <a16:creationId xmlns:a16="http://schemas.microsoft.com/office/drawing/2014/main" id="{1F8FE269-7188-41C0-820E-7A40B4353EFB}"/>
              </a:ext>
            </a:extLst>
          </p:cNvPr>
          <p:cNvSpPr txBox="1"/>
          <p:nvPr/>
        </p:nvSpPr>
        <p:spPr>
          <a:xfrm>
            <a:off x="11563927" y="6253018"/>
            <a:ext cx="628073" cy="261610"/>
          </a:xfrm>
          <a:prstGeom prst="rect">
            <a:avLst/>
          </a:prstGeom>
          <a:noFill/>
        </p:spPr>
        <p:txBody>
          <a:bodyPr wrap="square" rtlCol="0">
            <a:spAutoFit/>
          </a:bodyPr>
          <a:lstStyle/>
          <a:p>
            <a:r>
              <a:rPr lang="fr-FR" sz="1100" dirty="0"/>
              <a:t>27</a:t>
            </a:r>
          </a:p>
        </p:txBody>
      </p:sp>
    </p:spTree>
    <p:extLst>
      <p:ext uri="{BB962C8B-B14F-4D97-AF65-F5344CB8AC3E}">
        <p14:creationId xmlns:p14="http://schemas.microsoft.com/office/powerpoint/2010/main" val="32551133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2" y="-1"/>
            <a:ext cx="6196615" cy="1066801"/>
          </a:xfrm>
        </p:spPr>
        <p:txBody>
          <a:bodyPr>
            <a:normAutofit/>
          </a:bodyPr>
          <a:lstStyle/>
          <a:p>
            <a:pPr algn="l"/>
            <a:r>
              <a:rPr lang="fr-FR" sz="1300" dirty="0"/>
              <a:t>     III – Prestations attendues</a:t>
            </a:r>
            <a:br>
              <a:rPr lang="fr-FR" dirty="0"/>
            </a:br>
            <a:r>
              <a:rPr lang="fr-FR" sz="3200" dirty="0"/>
              <a:t>   Développement</a:t>
            </a:r>
          </a:p>
        </p:txBody>
      </p:sp>
      <p:sp>
        <p:nvSpPr>
          <p:cNvPr id="5" name="ZoneTexte 4">
            <a:extLst>
              <a:ext uri="{FF2B5EF4-FFF2-40B4-BE49-F238E27FC236}">
                <a16:creationId xmlns:a16="http://schemas.microsoft.com/office/drawing/2014/main" id="{49BFB78D-2152-429F-8342-7BED4D2B7CD9}"/>
              </a:ext>
            </a:extLst>
          </p:cNvPr>
          <p:cNvSpPr txBox="1"/>
          <p:nvPr/>
        </p:nvSpPr>
        <p:spPr>
          <a:xfrm>
            <a:off x="375278" y="1066800"/>
            <a:ext cx="1777410" cy="369332"/>
          </a:xfrm>
          <a:prstGeom prst="rect">
            <a:avLst/>
          </a:prstGeom>
          <a:noFill/>
        </p:spPr>
        <p:txBody>
          <a:bodyPr wrap="none" rtlCol="0">
            <a:spAutoFit/>
          </a:bodyPr>
          <a:lstStyle/>
          <a:p>
            <a:r>
              <a:rPr lang="fr-FR" dirty="0"/>
              <a:t>Web dynamique</a:t>
            </a:r>
          </a:p>
        </p:txBody>
      </p:sp>
      <p:pic>
        <p:nvPicPr>
          <p:cNvPr id="17" name="Image 16">
            <a:extLst>
              <a:ext uri="{FF2B5EF4-FFF2-40B4-BE49-F238E27FC236}">
                <a16:creationId xmlns:a16="http://schemas.microsoft.com/office/drawing/2014/main" id="{B44E0515-A18E-4A49-9F3F-CA39AB6657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278" y="2133601"/>
            <a:ext cx="5139214" cy="4047131"/>
          </a:xfrm>
          <a:prstGeom prst="rect">
            <a:avLst/>
          </a:prstGeom>
        </p:spPr>
      </p:pic>
      <p:sp>
        <p:nvSpPr>
          <p:cNvPr id="18" name="ZoneTexte 17">
            <a:extLst>
              <a:ext uri="{FF2B5EF4-FFF2-40B4-BE49-F238E27FC236}">
                <a16:creationId xmlns:a16="http://schemas.microsoft.com/office/drawing/2014/main" id="{2BB87DCB-AEC4-4F8A-BA7C-8F0AABEF058C}"/>
              </a:ext>
            </a:extLst>
          </p:cNvPr>
          <p:cNvSpPr txBox="1"/>
          <p:nvPr/>
        </p:nvSpPr>
        <p:spPr>
          <a:xfrm>
            <a:off x="5697849" y="3372336"/>
            <a:ext cx="4356001" cy="1569660"/>
          </a:xfrm>
          <a:prstGeom prst="rect">
            <a:avLst/>
          </a:prstGeom>
          <a:noFill/>
        </p:spPr>
        <p:txBody>
          <a:bodyPr wrap="none" rtlCol="0">
            <a:spAutoFit/>
          </a:bodyPr>
          <a:lstStyle/>
          <a:p>
            <a:r>
              <a:rPr lang="fr-FR" sz="1200" dirty="0"/>
              <a:t>La fonction « mounted » me permet d’ exécuter l’instruction</a:t>
            </a:r>
          </a:p>
          <a:p>
            <a:r>
              <a:rPr lang="fr-FR" sz="1200" dirty="0"/>
              <a:t>entre {} seulement une fois le composant est crée et chargé par le</a:t>
            </a:r>
          </a:p>
          <a:p>
            <a:r>
              <a:rPr lang="fr-FR" sz="1200" dirty="0"/>
              <a:t>navigateur. Cette instruction interroge le RestController de mon </a:t>
            </a:r>
          </a:p>
          <a:p>
            <a:r>
              <a:rPr lang="fr-FR" sz="1200" dirty="0"/>
              <a:t>back-end qui répond à l’URL (« /user »). La méthode associé à</a:t>
            </a:r>
          </a:p>
          <a:p>
            <a:r>
              <a:rPr lang="fr-FR" sz="1200" dirty="0"/>
              <a:t>l’ URL « get/all » me permet de récupérer tout les utilisateur </a:t>
            </a:r>
          </a:p>
          <a:p>
            <a:r>
              <a:rPr lang="fr-FR" sz="1200" dirty="0"/>
              <a:t>stocké dans ma base de donnée ainsi que les candidatures qui </a:t>
            </a:r>
          </a:p>
          <a:p>
            <a:r>
              <a:rPr lang="fr-FR" sz="1200" dirty="0"/>
              <a:t>leurs sont associées puis j’incrémente mon tableau « users » des </a:t>
            </a:r>
          </a:p>
          <a:p>
            <a:r>
              <a:rPr lang="fr-FR" sz="1200" dirty="0"/>
              <a:t>objets que je viens de récupérer.</a:t>
            </a:r>
          </a:p>
        </p:txBody>
      </p:sp>
      <p:sp>
        <p:nvSpPr>
          <p:cNvPr id="6" name="ZoneTexte 5">
            <a:extLst>
              <a:ext uri="{FF2B5EF4-FFF2-40B4-BE49-F238E27FC236}">
                <a16:creationId xmlns:a16="http://schemas.microsoft.com/office/drawing/2014/main" id="{74DEDEAA-E026-4250-B30D-37A378306390}"/>
              </a:ext>
            </a:extLst>
          </p:cNvPr>
          <p:cNvSpPr txBox="1"/>
          <p:nvPr/>
        </p:nvSpPr>
        <p:spPr>
          <a:xfrm>
            <a:off x="11563927" y="6253018"/>
            <a:ext cx="628073" cy="261610"/>
          </a:xfrm>
          <a:prstGeom prst="rect">
            <a:avLst/>
          </a:prstGeom>
          <a:noFill/>
        </p:spPr>
        <p:txBody>
          <a:bodyPr wrap="square" rtlCol="0">
            <a:spAutoFit/>
          </a:bodyPr>
          <a:lstStyle/>
          <a:p>
            <a:r>
              <a:rPr lang="fr-FR" sz="1100" dirty="0"/>
              <a:t>28</a:t>
            </a:r>
          </a:p>
        </p:txBody>
      </p:sp>
    </p:spTree>
    <p:extLst>
      <p:ext uri="{BB962C8B-B14F-4D97-AF65-F5344CB8AC3E}">
        <p14:creationId xmlns:p14="http://schemas.microsoft.com/office/powerpoint/2010/main" val="31008916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2" y="-1"/>
            <a:ext cx="6196615" cy="1066801"/>
          </a:xfrm>
        </p:spPr>
        <p:txBody>
          <a:bodyPr>
            <a:normAutofit/>
          </a:bodyPr>
          <a:lstStyle/>
          <a:p>
            <a:pPr algn="l"/>
            <a:r>
              <a:rPr lang="fr-FR" sz="1300" dirty="0"/>
              <a:t>     III – Prestations attendues</a:t>
            </a:r>
            <a:br>
              <a:rPr lang="fr-FR" dirty="0"/>
            </a:br>
            <a:r>
              <a:rPr lang="fr-FR" sz="3200" dirty="0"/>
              <a:t>   Développement</a:t>
            </a:r>
          </a:p>
        </p:txBody>
      </p:sp>
      <p:sp>
        <p:nvSpPr>
          <p:cNvPr id="5" name="ZoneTexte 4">
            <a:extLst>
              <a:ext uri="{FF2B5EF4-FFF2-40B4-BE49-F238E27FC236}">
                <a16:creationId xmlns:a16="http://schemas.microsoft.com/office/drawing/2014/main" id="{49BFB78D-2152-429F-8342-7BED4D2B7CD9}"/>
              </a:ext>
            </a:extLst>
          </p:cNvPr>
          <p:cNvSpPr txBox="1"/>
          <p:nvPr/>
        </p:nvSpPr>
        <p:spPr>
          <a:xfrm>
            <a:off x="375278" y="1066800"/>
            <a:ext cx="1777410" cy="369332"/>
          </a:xfrm>
          <a:prstGeom prst="rect">
            <a:avLst/>
          </a:prstGeom>
          <a:noFill/>
        </p:spPr>
        <p:txBody>
          <a:bodyPr wrap="none" rtlCol="0">
            <a:spAutoFit/>
          </a:bodyPr>
          <a:lstStyle/>
          <a:p>
            <a:r>
              <a:rPr lang="fr-FR" dirty="0"/>
              <a:t>Web dynamique</a:t>
            </a:r>
          </a:p>
        </p:txBody>
      </p:sp>
      <p:pic>
        <p:nvPicPr>
          <p:cNvPr id="4" name="Image 3">
            <a:extLst>
              <a:ext uri="{FF2B5EF4-FFF2-40B4-BE49-F238E27FC236}">
                <a16:creationId xmlns:a16="http://schemas.microsoft.com/office/drawing/2014/main" id="{205AF4B7-C767-45E9-AC99-F8F24FCCB8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278" y="1667281"/>
            <a:ext cx="5942272" cy="4838824"/>
          </a:xfrm>
          <a:prstGeom prst="rect">
            <a:avLst/>
          </a:prstGeom>
        </p:spPr>
      </p:pic>
      <p:sp>
        <p:nvSpPr>
          <p:cNvPr id="3" name="ZoneTexte 2">
            <a:extLst>
              <a:ext uri="{FF2B5EF4-FFF2-40B4-BE49-F238E27FC236}">
                <a16:creationId xmlns:a16="http://schemas.microsoft.com/office/drawing/2014/main" id="{BA2BD06D-C08D-4073-AA75-AD50B669A0A3}"/>
              </a:ext>
            </a:extLst>
          </p:cNvPr>
          <p:cNvSpPr txBox="1"/>
          <p:nvPr/>
        </p:nvSpPr>
        <p:spPr>
          <a:xfrm>
            <a:off x="6889072" y="1819922"/>
            <a:ext cx="3887859" cy="461665"/>
          </a:xfrm>
          <a:prstGeom prst="rect">
            <a:avLst/>
          </a:prstGeom>
          <a:noFill/>
        </p:spPr>
        <p:txBody>
          <a:bodyPr wrap="none" rtlCol="0">
            <a:spAutoFit/>
          </a:bodyPr>
          <a:lstStyle/>
          <a:p>
            <a:r>
              <a:rPr lang="fr-FR" sz="1200" dirty="0"/>
              <a:t>La présence de la directive v-for nous permet de rendre le</a:t>
            </a:r>
          </a:p>
          <a:p>
            <a:r>
              <a:rPr lang="fr-FR" sz="1200" dirty="0"/>
              <a:t>DOM dynamique en fonction des données.</a:t>
            </a:r>
          </a:p>
        </p:txBody>
      </p:sp>
      <p:sp>
        <p:nvSpPr>
          <p:cNvPr id="9" name="ZoneTexte 8">
            <a:extLst>
              <a:ext uri="{FF2B5EF4-FFF2-40B4-BE49-F238E27FC236}">
                <a16:creationId xmlns:a16="http://schemas.microsoft.com/office/drawing/2014/main" id="{7C69D252-EAB4-4814-91C0-0365D0A0F203}"/>
              </a:ext>
            </a:extLst>
          </p:cNvPr>
          <p:cNvSpPr txBox="1"/>
          <p:nvPr/>
        </p:nvSpPr>
        <p:spPr>
          <a:xfrm>
            <a:off x="11563927" y="6253018"/>
            <a:ext cx="628073" cy="261610"/>
          </a:xfrm>
          <a:prstGeom prst="rect">
            <a:avLst/>
          </a:prstGeom>
          <a:noFill/>
        </p:spPr>
        <p:txBody>
          <a:bodyPr wrap="square" rtlCol="0">
            <a:spAutoFit/>
          </a:bodyPr>
          <a:lstStyle/>
          <a:p>
            <a:r>
              <a:rPr lang="fr-FR" sz="1100" dirty="0"/>
              <a:t>29</a:t>
            </a:r>
          </a:p>
        </p:txBody>
      </p:sp>
    </p:spTree>
    <p:extLst>
      <p:ext uri="{BB962C8B-B14F-4D97-AF65-F5344CB8AC3E}">
        <p14:creationId xmlns:p14="http://schemas.microsoft.com/office/powerpoint/2010/main" val="1335907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DB587E6-09E0-44A4-A91A-D56044926232}"/>
              </a:ext>
            </a:extLst>
          </p:cNvPr>
          <p:cNvSpPr>
            <a:spLocks noGrp="1"/>
          </p:cNvSpPr>
          <p:nvPr>
            <p:ph idx="1"/>
          </p:nvPr>
        </p:nvSpPr>
        <p:spPr>
          <a:xfrm>
            <a:off x="2872296" y="2713751"/>
            <a:ext cx="5938421" cy="866080"/>
          </a:xfrm>
        </p:spPr>
        <p:txBody>
          <a:bodyPr/>
          <a:lstStyle/>
          <a:p>
            <a:pPr marL="0" indent="0" algn="ctr">
              <a:buNone/>
            </a:pPr>
            <a:r>
              <a:rPr lang="fr-FR" dirty="0"/>
              <a:t>Je m’appel Gaël POUGETOUT j’ai 27 ans. J’aime la boxe et le airsoft.</a:t>
            </a:r>
          </a:p>
        </p:txBody>
      </p:sp>
      <p:cxnSp>
        <p:nvCxnSpPr>
          <p:cNvPr id="7" name="Connecteur droit avec flèche 6">
            <a:extLst>
              <a:ext uri="{FF2B5EF4-FFF2-40B4-BE49-F238E27FC236}">
                <a16:creationId xmlns:a16="http://schemas.microsoft.com/office/drawing/2014/main" id="{51100E4A-66F0-4148-9DA8-7CE3A6B6E7C3}"/>
              </a:ext>
            </a:extLst>
          </p:cNvPr>
          <p:cNvCxnSpPr/>
          <p:nvPr/>
        </p:nvCxnSpPr>
        <p:spPr>
          <a:xfrm>
            <a:off x="133165" y="5699464"/>
            <a:ext cx="11416684"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DCEC2589-D1F8-4DB9-B8C8-FB82798B8051}"/>
              </a:ext>
            </a:extLst>
          </p:cNvPr>
          <p:cNvSpPr txBox="1"/>
          <p:nvPr/>
        </p:nvSpPr>
        <p:spPr>
          <a:xfrm>
            <a:off x="243198" y="4948021"/>
            <a:ext cx="2755201"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dirty="0">
                <a:solidFill>
                  <a:schemeClr val="tx1"/>
                </a:solidFill>
              </a:rPr>
              <a:t>Bac techno STL PLPI</a:t>
            </a:r>
          </a:p>
        </p:txBody>
      </p:sp>
      <p:cxnSp>
        <p:nvCxnSpPr>
          <p:cNvPr id="18" name="Connecteur droit 17">
            <a:extLst>
              <a:ext uri="{FF2B5EF4-FFF2-40B4-BE49-F238E27FC236}">
                <a16:creationId xmlns:a16="http://schemas.microsoft.com/office/drawing/2014/main" id="{AA0108D2-F0A7-4CA1-B2EF-046484431C01}"/>
              </a:ext>
            </a:extLst>
          </p:cNvPr>
          <p:cNvCxnSpPr>
            <a:cxnSpLocks/>
          </p:cNvCxnSpPr>
          <p:nvPr/>
        </p:nvCxnSpPr>
        <p:spPr>
          <a:xfrm>
            <a:off x="4898586" y="4047850"/>
            <a:ext cx="0" cy="105109"/>
          </a:xfrm>
          <a:prstGeom prst="line">
            <a:avLst/>
          </a:prstGeom>
        </p:spPr>
        <p:style>
          <a:lnRef idx="1">
            <a:schemeClr val="dk1"/>
          </a:lnRef>
          <a:fillRef idx="0">
            <a:schemeClr val="dk1"/>
          </a:fillRef>
          <a:effectRef idx="0">
            <a:schemeClr val="dk1"/>
          </a:effectRef>
          <a:fontRef idx="minor">
            <a:schemeClr val="tx1"/>
          </a:fontRef>
        </p:style>
      </p:cxnSp>
      <p:sp>
        <p:nvSpPr>
          <p:cNvPr id="28" name="ZoneTexte 27">
            <a:extLst>
              <a:ext uri="{FF2B5EF4-FFF2-40B4-BE49-F238E27FC236}">
                <a16:creationId xmlns:a16="http://schemas.microsoft.com/office/drawing/2014/main" id="{21BD3156-5A8A-45F5-A1B2-CE764A871E93}"/>
              </a:ext>
            </a:extLst>
          </p:cNvPr>
          <p:cNvSpPr txBox="1"/>
          <p:nvPr/>
        </p:nvSpPr>
        <p:spPr>
          <a:xfrm>
            <a:off x="3116062" y="4947478"/>
            <a:ext cx="3160124"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dirty="0">
                <a:solidFill>
                  <a:schemeClr val="tx1"/>
                </a:solidFill>
              </a:rPr>
              <a:t>Gendarme Adjoint Volontaire</a:t>
            </a:r>
          </a:p>
        </p:txBody>
      </p:sp>
      <p:sp>
        <p:nvSpPr>
          <p:cNvPr id="29" name="ZoneTexte 28">
            <a:extLst>
              <a:ext uri="{FF2B5EF4-FFF2-40B4-BE49-F238E27FC236}">
                <a16:creationId xmlns:a16="http://schemas.microsoft.com/office/drawing/2014/main" id="{4EE6B605-919C-419B-A682-F92966C304F1}"/>
              </a:ext>
            </a:extLst>
          </p:cNvPr>
          <p:cNvSpPr txBox="1"/>
          <p:nvPr/>
        </p:nvSpPr>
        <p:spPr>
          <a:xfrm>
            <a:off x="6276186" y="4944321"/>
            <a:ext cx="2755201"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dirty="0">
                <a:solidFill>
                  <a:schemeClr val="tx1"/>
                </a:solidFill>
              </a:rPr>
              <a:t>Policier municipal</a:t>
            </a:r>
          </a:p>
        </p:txBody>
      </p:sp>
      <p:sp>
        <p:nvSpPr>
          <p:cNvPr id="30" name="ZoneTexte 29">
            <a:extLst>
              <a:ext uri="{FF2B5EF4-FFF2-40B4-BE49-F238E27FC236}">
                <a16:creationId xmlns:a16="http://schemas.microsoft.com/office/drawing/2014/main" id="{B93B841D-5D39-4E59-A45A-EED04899AB5B}"/>
              </a:ext>
            </a:extLst>
          </p:cNvPr>
          <p:cNvSpPr txBox="1"/>
          <p:nvPr/>
        </p:nvSpPr>
        <p:spPr>
          <a:xfrm>
            <a:off x="8602337" y="4951866"/>
            <a:ext cx="2755201"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dirty="0">
                <a:solidFill>
                  <a:schemeClr val="tx1"/>
                </a:solidFill>
              </a:rPr>
              <a:t>Simplon</a:t>
            </a:r>
          </a:p>
        </p:txBody>
      </p:sp>
      <p:sp>
        <p:nvSpPr>
          <p:cNvPr id="35" name="ZoneTexte 34">
            <a:extLst>
              <a:ext uri="{FF2B5EF4-FFF2-40B4-BE49-F238E27FC236}">
                <a16:creationId xmlns:a16="http://schemas.microsoft.com/office/drawing/2014/main" id="{FE0E8BE7-F38D-4603-B57E-08D68B9EB604}"/>
              </a:ext>
            </a:extLst>
          </p:cNvPr>
          <p:cNvSpPr txBox="1"/>
          <p:nvPr/>
        </p:nvSpPr>
        <p:spPr>
          <a:xfrm>
            <a:off x="1322133" y="6110532"/>
            <a:ext cx="832655" cy="369332"/>
          </a:xfrm>
          <a:prstGeom prst="rect">
            <a:avLst/>
          </a:prstGeom>
          <a:noFill/>
          <a:ln>
            <a:noFill/>
            <a:beve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dirty="0">
                <a:solidFill>
                  <a:schemeClr val="tx1"/>
                </a:solidFill>
              </a:rPr>
              <a:t>2011</a:t>
            </a:r>
          </a:p>
        </p:txBody>
      </p:sp>
      <p:sp>
        <p:nvSpPr>
          <p:cNvPr id="36" name="Rectangle 35">
            <a:extLst>
              <a:ext uri="{FF2B5EF4-FFF2-40B4-BE49-F238E27FC236}">
                <a16:creationId xmlns:a16="http://schemas.microsoft.com/office/drawing/2014/main" id="{2D56CDE4-EEA1-4CDA-B924-79BED10F2514}"/>
              </a:ext>
            </a:extLst>
          </p:cNvPr>
          <p:cNvSpPr/>
          <p:nvPr/>
        </p:nvSpPr>
        <p:spPr>
          <a:xfrm>
            <a:off x="1465988" y="5963684"/>
            <a:ext cx="544946" cy="522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0" name="Connecteur droit 39">
            <a:extLst>
              <a:ext uri="{FF2B5EF4-FFF2-40B4-BE49-F238E27FC236}">
                <a16:creationId xmlns:a16="http://schemas.microsoft.com/office/drawing/2014/main" id="{D637F144-AAD8-4459-ADF6-6FE604713FA6}"/>
              </a:ext>
            </a:extLst>
          </p:cNvPr>
          <p:cNvCxnSpPr>
            <a:cxnSpLocks/>
            <a:endCxn id="36" idx="0"/>
          </p:cNvCxnSpPr>
          <p:nvPr/>
        </p:nvCxnSpPr>
        <p:spPr>
          <a:xfrm>
            <a:off x="1738461" y="5699464"/>
            <a:ext cx="0" cy="2642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C7B16200-E28C-4A68-AC5D-B5586A7A5E63}"/>
              </a:ext>
            </a:extLst>
          </p:cNvPr>
          <p:cNvSpPr/>
          <p:nvPr/>
        </p:nvSpPr>
        <p:spPr>
          <a:xfrm>
            <a:off x="7400351" y="5978774"/>
            <a:ext cx="544946" cy="522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3" name="Connecteur droit 42">
            <a:extLst>
              <a:ext uri="{FF2B5EF4-FFF2-40B4-BE49-F238E27FC236}">
                <a16:creationId xmlns:a16="http://schemas.microsoft.com/office/drawing/2014/main" id="{2F0FE3BC-68EB-4BEA-BFAD-91BF7FB957E8}"/>
              </a:ext>
            </a:extLst>
          </p:cNvPr>
          <p:cNvCxnSpPr>
            <a:cxnSpLocks/>
            <a:endCxn id="42" idx="0"/>
          </p:cNvCxnSpPr>
          <p:nvPr/>
        </p:nvCxnSpPr>
        <p:spPr>
          <a:xfrm>
            <a:off x="7672824" y="5714554"/>
            <a:ext cx="0" cy="2642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302C464F-F80C-4B22-8676-96E76F48F04F}"/>
              </a:ext>
            </a:extLst>
          </p:cNvPr>
          <p:cNvSpPr/>
          <p:nvPr/>
        </p:nvSpPr>
        <p:spPr>
          <a:xfrm>
            <a:off x="4646062" y="5983974"/>
            <a:ext cx="544946" cy="522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5" name="Connecteur droit 44">
            <a:extLst>
              <a:ext uri="{FF2B5EF4-FFF2-40B4-BE49-F238E27FC236}">
                <a16:creationId xmlns:a16="http://schemas.microsoft.com/office/drawing/2014/main" id="{48050BAD-8759-4967-BD2F-4B22A2C06CFE}"/>
              </a:ext>
            </a:extLst>
          </p:cNvPr>
          <p:cNvCxnSpPr>
            <a:cxnSpLocks/>
            <a:endCxn id="44" idx="0"/>
          </p:cNvCxnSpPr>
          <p:nvPr/>
        </p:nvCxnSpPr>
        <p:spPr>
          <a:xfrm>
            <a:off x="4918535" y="5719754"/>
            <a:ext cx="0" cy="2642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2FF2EBD8-F6D9-4E7F-820E-D3C11B04781A}"/>
              </a:ext>
            </a:extLst>
          </p:cNvPr>
          <p:cNvSpPr/>
          <p:nvPr/>
        </p:nvSpPr>
        <p:spPr>
          <a:xfrm>
            <a:off x="9707467" y="5978774"/>
            <a:ext cx="544946" cy="522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7" name="Connecteur droit 46">
            <a:extLst>
              <a:ext uri="{FF2B5EF4-FFF2-40B4-BE49-F238E27FC236}">
                <a16:creationId xmlns:a16="http://schemas.microsoft.com/office/drawing/2014/main" id="{E8BDA365-290F-49FA-A2F4-7B1283B20E4B}"/>
              </a:ext>
            </a:extLst>
          </p:cNvPr>
          <p:cNvCxnSpPr>
            <a:cxnSpLocks/>
            <a:endCxn id="46" idx="0"/>
          </p:cNvCxnSpPr>
          <p:nvPr/>
        </p:nvCxnSpPr>
        <p:spPr>
          <a:xfrm>
            <a:off x="9979940" y="5714554"/>
            <a:ext cx="0" cy="2642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ZoneTexte 47">
            <a:extLst>
              <a:ext uri="{FF2B5EF4-FFF2-40B4-BE49-F238E27FC236}">
                <a16:creationId xmlns:a16="http://schemas.microsoft.com/office/drawing/2014/main" id="{BB62BE59-E799-4761-AD89-E7864CF42B2C}"/>
              </a:ext>
            </a:extLst>
          </p:cNvPr>
          <p:cNvSpPr txBox="1"/>
          <p:nvPr/>
        </p:nvSpPr>
        <p:spPr>
          <a:xfrm>
            <a:off x="7000503" y="6113608"/>
            <a:ext cx="1363556" cy="369332"/>
          </a:xfrm>
          <a:prstGeom prst="rect">
            <a:avLst/>
          </a:prstGeom>
          <a:noFill/>
          <a:ln>
            <a:noFill/>
            <a:beve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dirty="0">
                <a:solidFill>
                  <a:schemeClr val="tx1"/>
                </a:solidFill>
              </a:rPr>
              <a:t>2017-2018</a:t>
            </a:r>
          </a:p>
        </p:txBody>
      </p:sp>
      <p:sp>
        <p:nvSpPr>
          <p:cNvPr id="49" name="ZoneTexte 48">
            <a:extLst>
              <a:ext uri="{FF2B5EF4-FFF2-40B4-BE49-F238E27FC236}">
                <a16:creationId xmlns:a16="http://schemas.microsoft.com/office/drawing/2014/main" id="{9F1F1814-B988-4311-9D37-AF73DD408913}"/>
              </a:ext>
            </a:extLst>
          </p:cNvPr>
          <p:cNvSpPr txBox="1"/>
          <p:nvPr/>
        </p:nvSpPr>
        <p:spPr>
          <a:xfrm>
            <a:off x="4130704" y="6110532"/>
            <a:ext cx="1575662" cy="369332"/>
          </a:xfrm>
          <a:prstGeom prst="rect">
            <a:avLst/>
          </a:prstGeom>
          <a:noFill/>
          <a:ln>
            <a:noFill/>
            <a:beve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dirty="0">
                <a:solidFill>
                  <a:schemeClr val="tx1"/>
                </a:solidFill>
              </a:rPr>
              <a:t>2012-2017</a:t>
            </a:r>
          </a:p>
        </p:txBody>
      </p:sp>
      <p:sp>
        <p:nvSpPr>
          <p:cNvPr id="50" name="ZoneTexte 49">
            <a:extLst>
              <a:ext uri="{FF2B5EF4-FFF2-40B4-BE49-F238E27FC236}">
                <a16:creationId xmlns:a16="http://schemas.microsoft.com/office/drawing/2014/main" id="{9FA005B6-3F11-4A60-910C-7B8A0D090FCA}"/>
              </a:ext>
            </a:extLst>
          </p:cNvPr>
          <p:cNvSpPr txBox="1"/>
          <p:nvPr/>
        </p:nvSpPr>
        <p:spPr>
          <a:xfrm>
            <a:off x="9298158" y="6110532"/>
            <a:ext cx="1363557" cy="369332"/>
          </a:xfrm>
          <a:prstGeom prst="rect">
            <a:avLst/>
          </a:prstGeom>
          <a:noFill/>
          <a:ln>
            <a:noFill/>
            <a:beve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dirty="0">
                <a:solidFill>
                  <a:schemeClr val="tx1"/>
                </a:solidFill>
              </a:rPr>
              <a:t>2018-2019</a:t>
            </a:r>
          </a:p>
        </p:txBody>
      </p:sp>
      <p:sp>
        <p:nvSpPr>
          <p:cNvPr id="23" name="ZoneTexte 22">
            <a:extLst>
              <a:ext uri="{FF2B5EF4-FFF2-40B4-BE49-F238E27FC236}">
                <a16:creationId xmlns:a16="http://schemas.microsoft.com/office/drawing/2014/main" id="{0E96D33B-7051-4EAB-94FC-C5F4FF0AD4B7}"/>
              </a:ext>
            </a:extLst>
          </p:cNvPr>
          <p:cNvSpPr txBox="1"/>
          <p:nvPr/>
        </p:nvSpPr>
        <p:spPr>
          <a:xfrm>
            <a:off x="11563927" y="6253018"/>
            <a:ext cx="628073" cy="261610"/>
          </a:xfrm>
          <a:prstGeom prst="rect">
            <a:avLst/>
          </a:prstGeom>
          <a:noFill/>
        </p:spPr>
        <p:txBody>
          <a:bodyPr wrap="square" rtlCol="0">
            <a:spAutoFit/>
          </a:bodyPr>
          <a:lstStyle/>
          <a:p>
            <a:r>
              <a:rPr lang="fr-FR" sz="1100" dirty="0"/>
              <a:t>3</a:t>
            </a:r>
          </a:p>
        </p:txBody>
      </p:sp>
      <p:sp>
        <p:nvSpPr>
          <p:cNvPr id="25" name="Titre 1">
            <a:extLst>
              <a:ext uri="{FF2B5EF4-FFF2-40B4-BE49-F238E27FC236}">
                <a16:creationId xmlns:a16="http://schemas.microsoft.com/office/drawing/2014/main" id="{30D6D16D-6C51-4C99-8716-D024A2B57C09}"/>
              </a:ext>
            </a:extLst>
          </p:cNvPr>
          <p:cNvSpPr txBox="1">
            <a:spLocks/>
          </p:cNvSpPr>
          <p:nvPr/>
        </p:nvSpPr>
        <p:spPr>
          <a:xfrm>
            <a:off x="-2" y="-1"/>
            <a:ext cx="6196615" cy="1066801"/>
          </a:xfrm>
          <a:prstGeom prst="rect">
            <a:avLst/>
          </a:prstGeom>
          <a:effectLst>
            <a:outerShdw blurRad="25400" dir="17880000">
              <a:srgbClr val="000000">
                <a:alpha val="46000"/>
              </a:srgbClr>
            </a:outerShdw>
          </a:effectLst>
        </p:spPr>
        <p:txBody>
          <a:bodyPr vert="horz" lIns="91440" tIns="45720" rIns="91440" bIns="45720" rtlCol="0" anchor="ctr">
            <a:normAutofit fontScale="975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1300" dirty="0"/>
              <a:t>     I – Présentation personnel</a:t>
            </a:r>
            <a:br>
              <a:rPr lang="fr-FR" dirty="0"/>
            </a:br>
            <a:r>
              <a:rPr lang="fr-FR" sz="3200" dirty="0"/>
              <a:t>   Qui suis-je?</a:t>
            </a:r>
          </a:p>
        </p:txBody>
      </p:sp>
    </p:spTree>
    <p:extLst>
      <p:ext uri="{BB962C8B-B14F-4D97-AF65-F5344CB8AC3E}">
        <p14:creationId xmlns:p14="http://schemas.microsoft.com/office/powerpoint/2010/main" val="32187348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2" y="-1"/>
            <a:ext cx="6196615" cy="1066801"/>
          </a:xfrm>
        </p:spPr>
        <p:txBody>
          <a:bodyPr>
            <a:normAutofit/>
          </a:bodyPr>
          <a:lstStyle/>
          <a:p>
            <a:pPr algn="l"/>
            <a:r>
              <a:rPr lang="fr-FR" sz="1300" dirty="0"/>
              <a:t>     III – Prestations attendues</a:t>
            </a:r>
            <a:br>
              <a:rPr lang="fr-FR" dirty="0"/>
            </a:br>
            <a:r>
              <a:rPr lang="fr-FR" sz="3200" dirty="0"/>
              <a:t>   Développement</a:t>
            </a:r>
          </a:p>
        </p:txBody>
      </p:sp>
      <p:sp>
        <p:nvSpPr>
          <p:cNvPr id="5" name="ZoneTexte 4">
            <a:extLst>
              <a:ext uri="{FF2B5EF4-FFF2-40B4-BE49-F238E27FC236}">
                <a16:creationId xmlns:a16="http://schemas.microsoft.com/office/drawing/2014/main" id="{49BFB78D-2152-429F-8342-7BED4D2B7CD9}"/>
              </a:ext>
            </a:extLst>
          </p:cNvPr>
          <p:cNvSpPr txBox="1"/>
          <p:nvPr/>
        </p:nvSpPr>
        <p:spPr>
          <a:xfrm>
            <a:off x="375275" y="882134"/>
            <a:ext cx="3111749" cy="369332"/>
          </a:xfrm>
          <a:prstGeom prst="rect">
            <a:avLst/>
          </a:prstGeom>
          <a:noFill/>
        </p:spPr>
        <p:txBody>
          <a:bodyPr wrap="none" rtlCol="0">
            <a:spAutoFit/>
          </a:bodyPr>
          <a:lstStyle/>
          <a:p>
            <a:r>
              <a:rPr lang="fr-FR" dirty="0"/>
              <a:t>Création de la base de donnée</a:t>
            </a:r>
          </a:p>
        </p:txBody>
      </p:sp>
      <p:pic>
        <p:nvPicPr>
          <p:cNvPr id="4" name="Image 3">
            <a:extLst>
              <a:ext uri="{FF2B5EF4-FFF2-40B4-BE49-F238E27FC236}">
                <a16:creationId xmlns:a16="http://schemas.microsoft.com/office/drawing/2014/main" id="{01D98ED1-4C4F-4FFA-97B4-68FCE5482D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27" y="1490085"/>
            <a:ext cx="4889449" cy="2243577"/>
          </a:xfrm>
          <a:prstGeom prst="rect">
            <a:avLst/>
          </a:prstGeom>
        </p:spPr>
      </p:pic>
      <p:pic>
        <p:nvPicPr>
          <p:cNvPr id="7" name="Image 6">
            <a:extLst>
              <a:ext uri="{FF2B5EF4-FFF2-40B4-BE49-F238E27FC236}">
                <a16:creationId xmlns:a16="http://schemas.microsoft.com/office/drawing/2014/main" id="{195934B4-8A3C-4B51-BFA9-584BF18793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5104" y="95918"/>
            <a:ext cx="5908591" cy="4286737"/>
          </a:xfrm>
          <a:prstGeom prst="rect">
            <a:avLst/>
          </a:prstGeom>
        </p:spPr>
      </p:pic>
      <p:pic>
        <p:nvPicPr>
          <p:cNvPr id="9" name="Image 8">
            <a:extLst>
              <a:ext uri="{FF2B5EF4-FFF2-40B4-BE49-F238E27FC236}">
                <a16:creationId xmlns:a16="http://schemas.microsoft.com/office/drawing/2014/main" id="{23914D5D-06B1-4E1A-8305-A9B199C373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2595" y="4523588"/>
            <a:ext cx="6154009" cy="1819529"/>
          </a:xfrm>
          <a:prstGeom prst="rect">
            <a:avLst/>
          </a:prstGeom>
        </p:spPr>
      </p:pic>
      <p:sp>
        <p:nvSpPr>
          <p:cNvPr id="10" name="ZoneTexte 9">
            <a:extLst>
              <a:ext uri="{FF2B5EF4-FFF2-40B4-BE49-F238E27FC236}">
                <a16:creationId xmlns:a16="http://schemas.microsoft.com/office/drawing/2014/main" id="{7D8F5D76-1F9C-43C4-803A-2A37406F038B}"/>
              </a:ext>
            </a:extLst>
          </p:cNvPr>
          <p:cNvSpPr txBox="1"/>
          <p:nvPr/>
        </p:nvSpPr>
        <p:spPr>
          <a:xfrm>
            <a:off x="375276" y="3804129"/>
            <a:ext cx="4646657" cy="2862322"/>
          </a:xfrm>
          <a:prstGeom prst="rect">
            <a:avLst/>
          </a:prstGeom>
          <a:noFill/>
        </p:spPr>
        <p:txBody>
          <a:bodyPr wrap="square" rtlCol="0">
            <a:spAutoFit/>
          </a:bodyPr>
          <a:lstStyle/>
          <a:p>
            <a:r>
              <a:rPr lang="fr-FR" sz="1200" dirty="0"/>
              <a:t>Grâce à Hibernate un ORM (Object Relational Mapping) de JPA (Java Persistance API) (Application Programming Interface) en utilisant l’annotation « @Entity  » je peux crée une table dans ma base de donnée correspondant à mon objet « Application ».</a:t>
            </a:r>
          </a:p>
          <a:p>
            <a:endParaRPr lang="fr-FR" sz="1200" dirty="0"/>
          </a:p>
          <a:p>
            <a:r>
              <a:rPr lang="fr-FR" sz="1200" dirty="0"/>
              <a:t>J’ai crée une classe abstraite « Mother » dont vont hériter toutes mes autres classes afin de partager le champ « id » et « creationDate ».</a:t>
            </a:r>
          </a:p>
          <a:p>
            <a:r>
              <a:rPr lang="fr-FR" sz="1200" dirty="0"/>
              <a:t>L’annotation « @MappedSuperclass » permet à Hibernate de récupérer le champ « id » et « creationDate » et de l’inséré dans la table de tout mes objets qui héritent de « Mother ».</a:t>
            </a:r>
          </a:p>
          <a:p>
            <a:endParaRPr lang="fr-FR" sz="1200" dirty="0"/>
          </a:p>
          <a:p>
            <a:r>
              <a:rPr lang="fr-FR" sz="1200" dirty="0"/>
              <a:t>Les annotations « @OneToOne » et « @ManyToMany » permettent de générer une clef étrangère et de relier ma table Application avec User en One To One et Application avec ActivitySector en Many To One.</a:t>
            </a:r>
          </a:p>
        </p:txBody>
      </p:sp>
      <p:sp>
        <p:nvSpPr>
          <p:cNvPr id="8" name="ZoneTexte 7">
            <a:extLst>
              <a:ext uri="{FF2B5EF4-FFF2-40B4-BE49-F238E27FC236}">
                <a16:creationId xmlns:a16="http://schemas.microsoft.com/office/drawing/2014/main" id="{493AE297-1817-4B60-B069-E000C7A62A0B}"/>
              </a:ext>
            </a:extLst>
          </p:cNvPr>
          <p:cNvSpPr txBox="1"/>
          <p:nvPr/>
        </p:nvSpPr>
        <p:spPr>
          <a:xfrm>
            <a:off x="11563927" y="6253018"/>
            <a:ext cx="628073" cy="261610"/>
          </a:xfrm>
          <a:prstGeom prst="rect">
            <a:avLst/>
          </a:prstGeom>
          <a:noFill/>
        </p:spPr>
        <p:txBody>
          <a:bodyPr wrap="square" rtlCol="0">
            <a:spAutoFit/>
          </a:bodyPr>
          <a:lstStyle/>
          <a:p>
            <a:r>
              <a:rPr lang="fr-FR" sz="1100" dirty="0"/>
              <a:t>30</a:t>
            </a:r>
          </a:p>
        </p:txBody>
      </p:sp>
    </p:spTree>
    <p:extLst>
      <p:ext uri="{BB962C8B-B14F-4D97-AF65-F5344CB8AC3E}">
        <p14:creationId xmlns:p14="http://schemas.microsoft.com/office/powerpoint/2010/main" val="2311960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2" y="-1"/>
            <a:ext cx="6196615" cy="1066801"/>
          </a:xfrm>
        </p:spPr>
        <p:txBody>
          <a:bodyPr>
            <a:normAutofit/>
          </a:bodyPr>
          <a:lstStyle/>
          <a:p>
            <a:pPr algn="l"/>
            <a:r>
              <a:rPr lang="fr-FR" sz="1300" dirty="0"/>
              <a:t>     III – Prestations attendues</a:t>
            </a:r>
            <a:br>
              <a:rPr lang="fr-FR" dirty="0"/>
            </a:br>
            <a:r>
              <a:rPr lang="fr-FR" sz="3200" dirty="0"/>
              <a:t>   Développement</a:t>
            </a:r>
          </a:p>
        </p:txBody>
      </p:sp>
      <p:sp>
        <p:nvSpPr>
          <p:cNvPr id="5" name="ZoneTexte 4">
            <a:extLst>
              <a:ext uri="{FF2B5EF4-FFF2-40B4-BE49-F238E27FC236}">
                <a16:creationId xmlns:a16="http://schemas.microsoft.com/office/drawing/2014/main" id="{49BFB78D-2152-429F-8342-7BED4D2B7CD9}"/>
              </a:ext>
            </a:extLst>
          </p:cNvPr>
          <p:cNvSpPr txBox="1"/>
          <p:nvPr/>
        </p:nvSpPr>
        <p:spPr>
          <a:xfrm>
            <a:off x="375278" y="1066800"/>
            <a:ext cx="3521349" cy="369332"/>
          </a:xfrm>
          <a:prstGeom prst="rect">
            <a:avLst/>
          </a:prstGeom>
          <a:noFill/>
        </p:spPr>
        <p:txBody>
          <a:bodyPr wrap="none" rtlCol="0">
            <a:spAutoFit/>
          </a:bodyPr>
          <a:lstStyle/>
          <a:p>
            <a:r>
              <a:rPr lang="fr-FR" dirty="0"/>
              <a:t>Interaction avec la base de donnée</a:t>
            </a:r>
          </a:p>
        </p:txBody>
      </p:sp>
      <p:pic>
        <p:nvPicPr>
          <p:cNvPr id="9" name="Image 8">
            <a:extLst>
              <a:ext uri="{FF2B5EF4-FFF2-40B4-BE49-F238E27FC236}">
                <a16:creationId xmlns:a16="http://schemas.microsoft.com/office/drawing/2014/main" id="{B091ED65-D256-4EA9-B8B0-5F16FF7D76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278" y="1899529"/>
            <a:ext cx="7697274" cy="1876687"/>
          </a:xfrm>
          <a:prstGeom prst="rect">
            <a:avLst/>
          </a:prstGeom>
        </p:spPr>
      </p:pic>
      <p:sp>
        <p:nvSpPr>
          <p:cNvPr id="10" name="ZoneTexte 9">
            <a:extLst>
              <a:ext uri="{FF2B5EF4-FFF2-40B4-BE49-F238E27FC236}">
                <a16:creationId xmlns:a16="http://schemas.microsoft.com/office/drawing/2014/main" id="{48124538-04C0-48A2-814D-9F239F76822F}"/>
              </a:ext>
            </a:extLst>
          </p:cNvPr>
          <p:cNvSpPr txBox="1"/>
          <p:nvPr/>
        </p:nvSpPr>
        <p:spPr>
          <a:xfrm>
            <a:off x="375278" y="4101113"/>
            <a:ext cx="10980442" cy="646331"/>
          </a:xfrm>
          <a:prstGeom prst="rect">
            <a:avLst/>
          </a:prstGeom>
          <a:noFill/>
        </p:spPr>
        <p:txBody>
          <a:bodyPr wrap="none" rtlCol="0">
            <a:spAutoFit/>
          </a:bodyPr>
          <a:lstStyle/>
          <a:p>
            <a:r>
              <a:rPr lang="fr-FR" sz="1200" dirty="0"/>
              <a:t>Pour interagir avec ma base de donnée j’utilise Hibernate. Je crée une interface qui hérite de JPARepository; je met en paramètre mon objet et l’id (Application, Long).</a:t>
            </a:r>
          </a:p>
          <a:p>
            <a:r>
              <a:rPr lang="fr-FR" sz="1200" dirty="0"/>
              <a:t>J’ai crée une méthode afin de pouvoir récupéré toutes les candidatures contenues dans ma base de donnée.</a:t>
            </a:r>
          </a:p>
          <a:p>
            <a:r>
              <a:rPr lang="fr-FR" sz="1200" dirty="0"/>
              <a:t>« List &lt;Application&gt; findAll(); » correspond à « select * from application; » </a:t>
            </a:r>
          </a:p>
        </p:txBody>
      </p:sp>
      <p:sp>
        <p:nvSpPr>
          <p:cNvPr id="6" name="ZoneTexte 5">
            <a:extLst>
              <a:ext uri="{FF2B5EF4-FFF2-40B4-BE49-F238E27FC236}">
                <a16:creationId xmlns:a16="http://schemas.microsoft.com/office/drawing/2014/main" id="{1B7DF76B-D9C8-4205-B02C-196CF91BC554}"/>
              </a:ext>
            </a:extLst>
          </p:cNvPr>
          <p:cNvSpPr txBox="1"/>
          <p:nvPr/>
        </p:nvSpPr>
        <p:spPr>
          <a:xfrm>
            <a:off x="11563927" y="6253018"/>
            <a:ext cx="628073" cy="261610"/>
          </a:xfrm>
          <a:prstGeom prst="rect">
            <a:avLst/>
          </a:prstGeom>
          <a:noFill/>
        </p:spPr>
        <p:txBody>
          <a:bodyPr wrap="square" rtlCol="0">
            <a:spAutoFit/>
          </a:bodyPr>
          <a:lstStyle/>
          <a:p>
            <a:r>
              <a:rPr lang="fr-FR" sz="1100" dirty="0"/>
              <a:t>31</a:t>
            </a:r>
          </a:p>
        </p:txBody>
      </p:sp>
    </p:spTree>
    <p:extLst>
      <p:ext uri="{BB962C8B-B14F-4D97-AF65-F5344CB8AC3E}">
        <p14:creationId xmlns:p14="http://schemas.microsoft.com/office/powerpoint/2010/main" val="22307972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2" y="-1"/>
            <a:ext cx="6196615" cy="1066801"/>
          </a:xfrm>
        </p:spPr>
        <p:txBody>
          <a:bodyPr>
            <a:normAutofit/>
          </a:bodyPr>
          <a:lstStyle/>
          <a:p>
            <a:pPr algn="l"/>
            <a:r>
              <a:rPr lang="fr-FR" sz="1300" dirty="0"/>
              <a:t>     III – Prestations attendues</a:t>
            </a:r>
            <a:br>
              <a:rPr lang="fr-FR" dirty="0"/>
            </a:br>
            <a:r>
              <a:rPr lang="fr-FR" sz="3200" dirty="0"/>
              <a:t>   Développement</a:t>
            </a:r>
          </a:p>
        </p:txBody>
      </p:sp>
      <p:sp>
        <p:nvSpPr>
          <p:cNvPr id="5" name="ZoneTexte 4">
            <a:extLst>
              <a:ext uri="{FF2B5EF4-FFF2-40B4-BE49-F238E27FC236}">
                <a16:creationId xmlns:a16="http://schemas.microsoft.com/office/drawing/2014/main" id="{49BFB78D-2152-429F-8342-7BED4D2B7CD9}"/>
              </a:ext>
            </a:extLst>
          </p:cNvPr>
          <p:cNvSpPr txBox="1"/>
          <p:nvPr/>
        </p:nvSpPr>
        <p:spPr>
          <a:xfrm>
            <a:off x="375278" y="1066800"/>
            <a:ext cx="983218" cy="369332"/>
          </a:xfrm>
          <a:prstGeom prst="rect">
            <a:avLst/>
          </a:prstGeom>
          <a:noFill/>
        </p:spPr>
        <p:txBody>
          <a:bodyPr wrap="none" rtlCol="0">
            <a:spAutoFit/>
          </a:bodyPr>
          <a:lstStyle/>
          <a:p>
            <a:r>
              <a:rPr lang="fr-FR" dirty="0"/>
              <a:t>Services</a:t>
            </a:r>
          </a:p>
        </p:txBody>
      </p:sp>
      <p:sp>
        <p:nvSpPr>
          <p:cNvPr id="8" name="ZoneTexte 7">
            <a:extLst>
              <a:ext uri="{FF2B5EF4-FFF2-40B4-BE49-F238E27FC236}">
                <a16:creationId xmlns:a16="http://schemas.microsoft.com/office/drawing/2014/main" id="{5F52185C-1491-4528-A53D-28E3BB0A31B4}"/>
              </a:ext>
            </a:extLst>
          </p:cNvPr>
          <p:cNvSpPr txBox="1"/>
          <p:nvPr/>
        </p:nvSpPr>
        <p:spPr>
          <a:xfrm>
            <a:off x="237944" y="3479938"/>
            <a:ext cx="5720722" cy="3046988"/>
          </a:xfrm>
          <a:prstGeom prst="rect">
            <a:avLst/>
          </a:prstGeom>
          <a:noFill/>
        </p:spPr>
        <p:txBody>
          <a:bodyPr wrap="square" rtlCol="0">
            <a:spAutoFit/>
          </a:bodyPr>
          <a:lstStyle/>
          <a:p>
            <a:r>
              <a:rPr lang="fr-FR" sz="1200" dirty="0"/>
              <a:t>Je créer une interface puis j’instancie les méthodes que je vais utiliser dans mon Controller.</a:t>
            </a:r>
          </a:p>
          <a:p>
            <a:endParaRPr lang="fr-FR" sz="1200" dirty="0"/>
          </a:p>
          <a:p>
            <a:r>
              <a:rPr lang="fr-FR" sz="1200" dirty="0"/>
              <a:t>Je créer une classe qui implémente mon interface. J’annote cette classe @Service afin que springboot puisse l’utiliser.</a:t>
            </a:r>
          </a:p>
          <a:p>
            <a:r>
              <a:rPr lang="fr-FR" sz="1200" dirty="0"/>
              <a:t>Dans cette classe grâce à l’annotation @Autowired je fais une injection de dépendance de mes repository de mes objets ActivitySector, Application et User.</a:t>
            </a:r>
          </a:p>
          <a:p>
            <a:r>
              <a:rPr lang="fr-FR" sz="1200" dirty="0"/>
              <a:t>J’implémente ma méthode createApplication qui prend en argument un objet de type UserApplicationDTO.</a:t>
            </a:r>
          </a:p>
          <a:p>
            <a:r>
              <a:rPr lang="fr-FR" sz="1200" dirty="0"/>
              <a:t>J’instancie un utilisateur et lui attribue la valeur de l’utilisateur contenu dans ma base de donnée possédant l’id de l’utilisateur contenu dans mon objet UserApplicationDTO. Je fais la même chose avec l’objet ActivitySector.</a:t>
            </a:r>
          </a:p>
          <a:p>
            <a:r>
              <a:rPr lang="fr-FR" sz="1200" dirty="0"/>
              <a:t>J’instancie un objet apply de type Application; je lui attribue les champs de mon objet « </a:t>
            </a:r>
            <a:r>
              <a:rPr lang="fr-FR" sz="1200" dirty="0" err="1"/>
              <a:t>applicationDTO</a:t>
            </a:r>
            <a:r>
              <a:rPr lang="fr-FR" sz="1200" dirty="0"/>
              <a:t> » qui est en paramétré de ma méthode.</a:t>
            </a:r>
          </a:p>
          <a:p>
            <a:r>
              <a:rPr lang="fr-FR" sz="1200" dirty="0"/>
              <a:t>Je sauvegarde l’application dans mon utilisateur afin des les liées.</a:t>
            </a:r>
          </a:p>
          <a:p>
            <a:r>
              <a:rPr lang="fr-FR" sz="1200" dirty="0"/>
              <a:t>Puis je sauvegarde mon objet dans ma base de donnée.</a:t>
            </a:r>
          </a:p>
        </p:txBody>
      </p:sp>
      <p:pic>
        <p:nvPicPr>
          <p:cNvPr id="12" name="Image 11">
            <a:extLst>
              <a:ext uri="{FF2B5EF4-FFF2-40B4-BE49-F238E27FC236}">
                <a16:creationId xmlns:a16="http://schemas.microsoft.com/office/drawing/2014/main" id="{2CA8E5A2-DDFD-442D-BEE5-B4318BFCAF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411581"/>
            <a:ext cx="4630298" cy="1966482"/>
          </a:xfrm>
          <a:prstGeom prst="rect">
            <a:avLst/>
          </a:prstGeom>
        </p:spPr>
      </p:pic>
      <p:pic>
        <p:nvPicPr>
          <p:cNvPr id="16" name="Image 15">
            <a:extLst>
              <a:ext uri="{FF2B5EF4-FFF2-40B4-BE49-F238E27FC236}">
                <a16:creationId xmlns:a16="http://schemas.microsoft.com/office/drawing/2014/main" id="{7ECB0FD4-0463-4368-87E7-B5A909C231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38902"/>
            <a:ext cx="5720722" cy="5350424"/>
          </a:xfrm>
          <a:prstGeom prst="rect">
            <a:avLst/>
          </a:prstGeom>
        </p:spPr>
      </p:pic>
      <p:sp>
        <p:nvSpPr>
          <p:cNvPr id="7" name="ZoneTexte 6">
            <a:extLst>
              <a:ext uri="{FF2B5EF4-FFF2-40B4-BE49-F238E27FC236}">
                <a16:creationId xmlns:a16="http://schemas.microsoft.com/office/drawing/2014/main" id="{F5E95590-86EB-4800-AA96-9FE86567AEED}"/>
              </a:ext>
            </a:extLst>
          </p:cNvPr>
          <p:cNvSpPr txBox="1"/>
          <p:nvPr/>
        </p:nvSpPr>
        <p:spPr>
          <a:xfrm>
            <a:off x="11563927" y="6253018"/>
            <a:ext cx="628073" cy="261610"/>
          </a:xfrm>
          <a:prstGeom prst="rect">
            <a:avLst/>
          </a:prstGeom>
          <a:noFill/>
        </p:spPr>
        <p:txBody>
          <a:bodyPr wrap="square" rtlCol="0">
            <a:spAutoFit/>
          </a:bodyPr>
          <a:lstStyle/>
          <a:p>
            <a:r>
              <a:rPr lang="fr-FR" sz="1100" dirty="0"/>
              <a:t>32</a:t>
            </a:r>
          </a:p>
        </p:txBody>
      </p:sp>
    </p:spTree>
    <p:extLst>
      <p:ext uri="{BB962C8B-B14F-4D97-AF65-F5344CB8AC3E}">
        <p14:creationId xmlns:p14="http://schemas.microsoft.com/office/powerpoint/2010/main" val="12448791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2" y="-1"/>
            <a:ext cx="6196615" cy="1066801"/>
          </a:xfrm>
        </p:spPr>
        <p:txBody>
          <a:bodyPr>
            <a:normAutofit/>
          </a:bodyPr>
          <a:lstStyle/>
          <a:p>
            <a:pPr algn="l"/>
            <a:r>
              <a:rPr lang="fr-FR" sz="1300" dirty="0"/>
              <a:t>     III – Prestations attendues</a:t>
            </a:r>
            <a:br>
              <a:rPr lang="fr-FR" dirty="0"/>
            </a:br>
            <a:r>
              <a:rPr lang="fr-FR" sz="3200" dirty="0"/>
              <a:t>   Développement</a:t>
            </a:r>
          </a:p>
        </p:txBody>
      </p:sp>
      <p:sp>
        <p:nvSpPr>
          <p:cNvPr id="5" name="ZoneTexte 4">
            <a:extLst>
              <a:ext uri="{FF2B5EF4-FFF2-40B4-BE49-F238E27FC236}">
                <a16:creationId xmlns:a16="http://schemas.microsoft.com/office/drawing/2014/main" id="{49BFB78D-2152-429F-8342-7BED4D2B7CD9}"/>
              </a:ext>
            </a:extLst>
          </p:cNvPr>
          <p:cNvSpPr txBox="1"/>
          <p:nvPr/>
        </p:nvSpPr>
        <p:spPr>
          <a:xfrm>
            <a:off x="375278" y="1066800"/>
            <a:ext cx="1784399" cy="369332"/>
          </a:xfrm>
          <a:prstGeom prst="rect">
            <a:avLst/>
          </a:prstGeom>
          <a:noFill/>
        </p:spPr>
        <p:txBody>
          <a:bodyPr wrap="none" rtlCol="0">
            <a:spAutoFit/>
          </a:bodyPr>
          <a:lstStyle/>
          <a:p>
            <a:r>
              <a:rPr lang="fr-FR" dirty="0"/>
              <a:t>RESTController</a:t>
            </a:r>
          </a:p>
        </p:txBody>
      </p:sp>
      <p:sp>
        <p:nvSpPr>
          <p:cNvPr id="9" name="ZoneTexte 8">
            <a:extLst>
              <a:ext uri="{FF2B5EF4-FFF2-40B4-BE49-F238E27FC236}">
                <a16:creationId xmlns:a16="http://schemas.microsoft.com/office/drawing/2014/main" id="{7794DF24-07F1-4E4E-984C-532531D212C7}"/>
              </a:ext>
            </a:extLst>
          </p:cNvPr>
          <p:cNvSpPr txBox="1"/>
          <p:nvPr/>
        </p:nvSpPr>
        <p:spPr>
          <a:xfrm>
            <a:off x="375278" y="4454641"/>
            <a:ext cx="11003922" cy="1384995"/>
          </a:xfrm>
          <a:prstGeom prst="rect">
            <a:avLst/>
          </a:prstGeom>
          <a:noFill/>
        </p:spPr>
        <p:txBody>
          <a:bodyPr wrap="square" rtlCol="0">
            <a:spAutoFit/>
          </a:bodyPr>
          <a:lstStyle/>
          <a:p>
            <a:r>
              <a:rPr lang="fr-FR" sz="1200" dirty="0"/>
              <a:t>Je crée une classe que j’annote de @RestController afin que springboot sache que c’est un Controller de type REST. L’annotation @RequestMapping(« /apli ») permet à mon Controller de répondre à l’URL « /appli ». L’annotation @PreAuthorize permet de restreindre l’accès, seul un utilisateur avec le rôle « user » ou « admin » peut avoir accès aux méthodes de se Controller.</a:t>
            </a:r>
          </a:p>
          <a:p>
            <a:endParaRPr lang="fr-FR" sz="1200" dirty="0"/>
          </a:p>
          <a:p>
            <a:r>
              <a:rPr lang="fr-FR" sz="1200" dirty="0"/>
              <a:t>Je fais une injection de dépendance du service dont je vais avoir besoins.</a:t>
            </a:r>
          </a:p>
          <a:p>
            <a:r>
              <a:rPr lang="fr-FR" sz="1200" dirty="0"/>
              <a:t>L’annotation @PostMapping(« /post ») au dessus de ma méthode permet de faire matcher ma méthode avec l’URL « /post » et seulement pour une requête de type Post et Option. Je crée une méthode qui retourne un objet de type ResponseEntity afin de retourner mon objet et une réponse HTTP.</a:t>
            </a:r>
          </a:p>
        </p:txBody>
      </p:sp>
      <p:pic>
        <p:nvPicPr>
          <p:cNvPr id="11" name="Image 10">
            <a:extLst>
              <a:ext uri="{FF2B5EF4-FFF2-40B4-BE49-F238E27FC236}">
                <a16:creationId xmlns:a16="http://schemas.microsoft.com/office/drawing/2014/main" id="{2B79BAE2-0A81-44C2-914C-25EE77F2FF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5214" y="1387696"/>
            <a:ext cx="7853986" cy="2690145"/>
          </a:xfrm>
          <a:prstGeom prst="rect">
            <a:avLst/>
          </a:prstGeom>
        </p:spPr>
      </p:pic>
      <p:sp>
        <p:nvSpPr>
          <p:cNvPr id="6" name="ZoneTexte 5">
            <a:extLst>
              <a:ext uri="{FF2B5EF4-FFF2-40B4-BE49-F238E27FC236}">
                <a16:creationId xmlns:a16="http://schemas.microsoft.com/office/drawing/2014/main" id="{50B1AEB2-0763-4904-B6DB-CA0AA5259E41}"/>
              </a:ext>
            </a:extLst>
          </p:cNvPr>
          <p:cNvSpPr txBox="1"/>
          <p:nvPr/>
        </p:nvSpPr>
        <p:spPr>
          <a:xfrm>
            <a:off x="11563927" y="6253018"/>
            <a:ext cx="628073" cy="261610"/>
          </a:xfrm>
          <a:prstGeom prst="rect">
            <a:avLst/>
          </a:prstGeom>
          <a:noFill/>
        </p:spPr>
        <p:txBody>
          <a:bodyPr wrap="square" rtlCol="0">
            <a:spAutoFit/>
          </a:bodyPr>
          <a:lstStyle/>
          <a:p>
            <a:r>
              <a:rPr lang="fr-FR" sz="1100" dirty="0"/>
              <a:t>33</a:t>
            </a:r>
          </a:p>
        </p:txBody>
      </p:sp>
    </p:spTree>
    <p:extLst>
      <p:ext uri="{BB962C8B-B14F-4D97-AF65-F5344CB8AC3E}">
        <p14:creationId xmlns:p14="http://schemas.microsoft.com/office/powerpoint/2010/main" val="26388691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2" y="-1"/>
            <a:ext cx="6196615" cy="1066801"/>
          </a:xfrm>
        </p:spPr>
        <p:txBody>
          <a:bodyPr>
            <a:normAutofit/>
          </a:bodyPr>
          <a:lstStyle/>
          <a:p>
            <a:pPr algn="l"/>
            <a:r>
              <a:rPr lang="fr-FR" sz="1300" dirty="0"/>
              <a:t>     III – Prestations attendues</a:t>
            </a:r>
            <a:br>
              <a:rPr lang="fr-FR" dirty="0"/>
            </a:br>
            <a:r>
              <a:rPr lang="fr-FR" sz="3200" dirty="0"/>
              <a:t>   Développement</a:t>
            </a:r>
          </a:p>
        </p:txBody>
      </p:sp>
      <p:sp>
        <p:nvSpPr>
          <p:cNvPr id="5" name="ZoneTexte 4">
            <a:extLst>
              <a:ext uri="{FF2B5EF4-FFF2-40B4-BE49-F238E27FC236}">
                <a16:creationId xmlns:a16="http://schemas.microsoft.com/office/drawing/2014/main" id="{49BFB78D-2152-429F-8342-7BED4D2B7CD9}"/>
              </a:ext>
            </a:extLst>
          </p:cNvPr>
          <p:cNvSpPr txBox="1"/>
          <p:nvPr/>
        </p:nvSpPr>
        <p:spPr>
          <a:xfrm>
            <a:off x="375278" y="1066800"/>
            <a:ext cx="968535" cy="369332"/>
          </a:xfrm>
          <a:prstGeom prst="rect">
            <a:avLst/>
          </a:prstGeom>
          <a:noFill/>
        </p:spPr>
        <p:txBody>
          <a:bodyPr wrap="none" rtlCol="0">
            <a:spAutoFit/>
          </a:bodyPr>
          <a:lstStyle/>
          <a:p>
            <a:r>
              <a:rPr lang="fr-FR" dirty="0"/>
              <a:t>Sécurité</a:t>
            </a:r>
          </a:p>
        </p:txBody>
      </p:sp>
      <p:sp>
        <p:nvSpPr>
          <p:cNvPr id="4" name="ZoneTexte 3">
            <a:extLst>
              <a:ext uri="{FF2B5EF4-FFF2-40B4-BE49-F238E27FC236}">
                <a16:creationId xmlns:a16="http://schemas.microsoft.com/office/drawing/2014/main" id="{0A820E23-5A85-4E58-A948-5807E74D7A3B}"/>
              </a:ext>
            </a:extLst>
          </p:cNvPr>
          <p:cNvSpPr txBox="1"/>
          <p:nvPr/>
        </p:nvSpPr>
        <p:spPr>
          <a:xfrm>
            <a:off x="11563927" y="6253018"/>
            <a:ext cx="628073" cy="261610"/>
          </a:xfrm>
          <a:prstGeom prst="rect">
            <a:avLst/>
          </a:prstGeom>
          <a:noFill/>
        </p:spPr>
        <p:txBody>
          <a:bodyPr wrap="square" rtlCol="0">
            <a:spAutoFit/>
          </a:bodyPr>
          <a:lstStyle/>
          <a:p>
            <a:r>
              <a:rPr lang="fr-FR" sz="1100" dirty="0"/>
              <a:t>34</a:t>
            </a:r>
          </a:p>
        </p:txBody>
      </p:sp>
      <p:sp>
        <p:nvSpPr>
          <p:cNvPr id="3" name="ZoneTexte 2">
            <a:extLst>
              <a:ext uri="{FF2B5EF4-FFF2-40B4-BE49-F238E27FC236}">
                <a16:creationId xmlns:a16="http://schemas.microsoft.com/office/drawing/2014/main" id="{533D71D3-4D67-4976-AA88-7DE5114372D7}"/>
              </a:ext>
            </a:extLst>
          </p:cNvPr>
          <p:cNvSpPr txBox="1"/>
          <p:nvPr/>
        </p:nvSpPr>
        <p:spPr>
          <a:xfrm>
            <a:off x="1468582" y="2105891"/>
            <a:ext cx="8035636" cy="2031325"/>
          </a:xfrm>
          <a:prstGeom prst="rect">
            <a:avLst/>
          </a:prstGeom>
          <a:noFill/>
        </p:spPr>
        <p:txBody>
          <a:bodyPr wrap="square" rtlCol="0">
            <a:spAutoFit/>
          </a:bodyPr>
          <a:lstStyle/>
          <a:p>
            <a:r>
              <a:rPr lang="fr-FR" dirty="0"/>
              <a:t>Afin de sécuriser mon application j’utilise SpringSecurity et le Json Web Token.</a:t>
            </a:r>
          </a:p>
          <a:p>
            <a:r>
              <a:rPr lang="fr-FR" dirty="0"/>
              <a:t>Lorsqu’une requête HTTP part de mon front elle passe par ma chaîne de filtre puis si tout est en ordre alors un contexte de sécurité est créer. Celui-ci accède à mon Controller.</a:t>
            </a:r>
          </a:p>
          <a:p>
            <a:r>
              <a:rPr lang="fr-FR" dirty="0"/>
              <a:t>Mon application est hébergée sur Pivotal clound foundry, celui-ci me permet de bénéficier de HTTPS (HyperText Transfer Protocol Secure) et donc de sécuriser les requêtes provenant du front en chiffrant mes données  en SSL ou TLS.</a:t>
            </a:r>
          </a:p>
        </p:txBody>
      </p:sp>
    </p:spTree>
    <p:extLst>
      <p:ext uri="{BB962C8B-B14F-4D97-AF65-F5344CB8AC3E}">
        <p14:creationId xmlns:p14="http://schemas.microsoft.com/office/powerpoint/2010/main" val="15384549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522FB-5B54-4B07-9A40-AC0E2BD40463}"/>
              </a:ext>
            </a:extLst>
          </p:cNvPr>
          <p:cNvSpPr>
            <a:spLocks noGrp="1"/>
          </p:cNvSpPr>
          <p:nvPr>
            <p:ph type="title"/>
          </p:nvPr>
        </p:nvSpPr>
        <p:spPr>
          <a:xfrm>
            <a:off x="-2" y="-1"/>
            <a:ext cx="6196615" cy="1066801"/>
          </a:xfrm>
        </p:spPr>
        <p:txBody>
          <a:bodyPr>
            <a:normAutofit/>
          </a:bodyPr>
          <a:lstStyle/>
          <a:p>
            <a:pPr algn="l"/>
            <a:r>
              <a:rPr lang="fr-FR" sz="1300" dirty="0"/>
              <a:t>     IV – Remerciement</a:t>
            </a:r>
            <a:br>
              <a:rPr lang="fr-FR" dirty="0"/>
            </a:br>
            <a:r>
              <a:rPr lang="fr-FR" sz="3200" dirty="0"/>
              <a:t>   Remerciement</a:t>
            </a:r>
          </a:p>
        </p:txBody>
      </p:sp>
      <p:sp>
        <p:nvSpPr>
          <p:cNvPr id="3" name="ZoneTexte 2">
            <a:extLst>
              <a:ext uri="{FF2B5EF4-FFF2-40B4-BE49-F238E27FC236}">
                <a16:creationId xmlns:a16="http://schemas.microsoft.com/office/drawing/2014/main" id="{BEFB7E48-A482-4D14-9897-5A86777FD5D8}"/>
              </a:ext>
            </a:extLst>
          </p:cNvPr>
          <p:cNvSpPr txBox="1"/>
          <p:nvPr/>
        </p:nvSpPr>
        <p:spPr>
          <a:xfrm>
            <a:off x="2013525" y="2392219"/>
            <a:ext cx="9855201" cy="2862322"/>
          </a:xfrm>
          <a:prstGeom prst="rect">
            <a:avLst/>
          </a:prstGeom>
          <a:noFill/>
        </p:spPr>
        <p:txBody>
          <a:bodyPr wrap="square" rtlCol="0">
            <a:spAutoFit/>
          </a:bodyPr>
          <a:lstStyle/>
          <a:p>
            <a:r>
              <a:rPr lang="fr-FR" dirty="0"/>
              <a:t>Je souhaite remercier Simplon.co de m’avoir permis d’accéder à cette formation.</a:t>
            </a:r>
          </a:p>
          <a:p>
            <a:endParaRPr lang="fr-FR" dirty="0"/>
          </a:p>
          <a:p>
            <a:r>
              <a:rPr lang="fr-FR" dirty="0"/>
              <a:t>Je tiens à remercier Monsieur Soufiane ROUASS pour toute l’aide qu’il m’a apporté.</a:t>
            </a:r>
          </a:p>
          <a:p>
            <a:endParaRPr lang="fr-FR" dirty="0"/>
          </a:p>
          <a:p>
            <a:r>
              <a:rPr lang="fr-FR" dirty="0"/>
              <a:t>Je remercie Stéphane, Jérémy et Guillaume; de m’avoir appris tout ce que je sais aujourd’hui.</a:t>
            </a:r>
          </a:p>
          <a:p>
            <a:endParaRPr lang="fr-FR" dirty="0"/>
          </a:p>
          <a:p>
            <a:r>
              <a:rPr lang="fr-FR" dirty="0"/>
              <a:t>Je remercie aussi mes camarades de promotions qui m’ont énormément apporté.</a:t>
            </a:r>
          </a:p>
          <a:p>
            <a:endParaRPr lang="fr-FR" dirty="0"/>
          </a:p>
          <a:p>
            <a:r>
              <a:rPr lang="fr-FR" dirty="0"/>
              <a:t>Je vous remercie de votre attention.</a:t>
            </a:r>
          </a:p>
          <a:p>
            <a:endParaRPr lang="fr-FR" dirty="0"/>
          </a:p>
        </p:txBody>
      </p:sp>
      <p:sp>
        <p:nvSpPr>
          <p:cNvPr id="4" name="ZoneTexte 3">
            <a:extLst>
              <a:ext uri="{FF2B5EF4-FFF2-40B4-BE49-F238E27FC236}">
                <a16:creationId xmlns:a16="http://schemas.microsoft.com/office/drawing/2014/main" id="{34AA478A-8DC6-4C07-8D19-161B093186EB}"/>
              </a:ext>
            </a:extLst>
          </p:cNvPr>
          <p:cNvSpPr txBox="1"/>
          <p:nvPr/>
        </p:nvSpPr>
        <p:spPr>
          <a:xfrm>
            <a:off x="11563927" y="6253018"/>
            <a:ext cx="628073" cy="261610"/>
          </a:xfrm>
          <a:prstGeom prst="rect">
            <a:avLst/>
          </a:prstGeom>
          <a:noFill/>
        </p:spPr>
        <p:txBody>
          <a:bodyPr wrap="square" rtlCol="0">
            <a:spAutoFit/>
          </a:bodyPr>
          <a:lstStyle/>
          <a:p>
            <a:r>
              <a:rPr lang="fr-FR" sz="1100" dirty="0"/>
              <a:t>35</a:t>
            </a:r>
          </a:p>
        </p:txBody>
      </p:sp>
    </p:spTree>
    <p:extLst>
      <p:ext uri="{BB962C8B-B14F-4D97-AF65-F5344CB8AC3E}">
        <p14:creationId xmlns:p14="http://schemas.microsoft.com/office/powerpoint/2010/main" val="7061714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020DD855-EFBA-498D-947F-48CB4F6775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4941" y="2275321"/>
            <a:ext cx="6993139" cy="2065770"/>
          </a:xfrm>
          <a:prstGeom prst="rect">
            <a:avLst/>
          </a:prstGeom>
        </p:spPr>
      </p:pic>
    </p:spTree>
    <p:extLst>
      <p:ext uri="{BB962C8B-B14F-4D97-AF65-F5344CB8AC3E}">
        <p14:creationId xmlns:p14="http://schemas.microsoft.com/office/powerpoint/2010/main" val="1506069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69B102-64B3-4D30-9EEB-2C722733D84D}"/>
              </a:ext>
            </a:extLst>
          </p:cNvPr>
          <p:cNvSpPr>
            <a:spLocks noGrp="1"/>
          </p:cNvSpPr>
          <p:nvPr>
            <p:ph type="title"/>
          </p:nvPr>
        </p:nvSpPr>
        <p:spPr>
          <a:xfrm>
            <a:off x="0" y="0"/>
            <a:ext cx="2678545" cy="1034473"/>
          </a:xfrm>
        </p:spPr>
        <p:txBody>
          <a:bodyPr>
            <a:normAutofit/>
          </a:bodyPr>
          <a:lstStyle/>
          <a:p>
            <a:r>
              <a:rPr lang="fr-FR" sz="1300" dirty="0"/>
              <a:t>II - Présentation de mon projet</a:t>
            </a:r>
            <a:br>
              <a:rPr lang="fr-FR" dirty="0"/>
            </a:br>
            <a:r>
              <a:rPr lang="fr-FR" sz="3200" dirty="0"/>
              <a:t>Contexte</a:t>
            </a:r>
          </a:p>
        </p:txBody>
      </p:sp>
      <p:pic>
        <p:nvPicPr>
          <p:cNvPr id="10" name="Image 9">
            <a:extLst>
              <a:ext uri="{FF2B5EF4-FFF2-40B4-BE49-F238E27FC236}">
                <a16:creationId xmlns:a16="http://schemas.microsoft.com/office/drawing/2014/main" id="{F7A4B3C6-30A9-4B0C-A0F5-DBFDC9E310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9859" y="1488525"/>
            <a:ext cx="3933825" cy="1162050"/>
          </a:xfrm>
          <a:prstGeom prst="rect">
            <a:avLst/>
          </a:prstGeom>
        </p:spPr>
      </p:pic>
      <p:sp>
        <p:nvSpPr>
          <p:cNvPr id="12" name="Rectangle 11">
            <a:extLst>
              <a:ext uri="{FF2B5EF4-FFF2-40B4-BE49-F238E27FC236}">
                <a16:creationId xmlns:a16="http://schemas.microsoft.com/office/drawing/2014/main" id="{2767868F-C969-4D7E-9F0C-02C7FCC9F32A}"/>
              </a:ext>
            </a:extLst>
          </p:cNvPr>
          <p:cNvSpPr/>
          <p:nvPr/>
        </p:nvSpPr>
        <p:spPr>
          <a:xfrm>
            <a:off x="878889" y="1397854"/>
            <a:ext cx="5217111" cy="2862322"/>
          </a:xfrm>
          <a:prstGeom prst="rect">
            <a:avLst/>
          </a:prstGeom>
        </p:spPr>
        <p:txBody>
          <a:bodyPr wrap="square">
            <a:spAutoFit/>
          </a:bodyPr>
          <a:lstStyle/>
          <a:p>
            <a:r>
              <a:rPr lang="fr-FR" dirty="0">
                <a:solidFill>
                  <a:srgbClr val="FFFFFF"/>
                </a:solidFill>
                <a:latin typeface="Arial" panose="020B0604020202020204" pitchFamily="34" charset="0"/>
              </a:rPr>
              <a:t>Pour une société de sécurité il peut être parfois difficile de recruter des agents afin de pouvoir </a:t>
            </a:r>
          </a:p>
          <a:p>
            <a:r>
              <a:rPr lang="fr-FR" dirty="0">
                <a:solidFill>
                  <a:srgbClr val="FFFFFF"/>
                </a:solidFill>
                <a:latin typeface="Arial" panose="020B0604020202020204" pitchFamily="34" charset="0"/>
              </a:rPr>
              <a:t>accepter de nouveau contrat. Elle doit gagner en visibilité afin de se faire connaître.</a:t>
            </a:r>
          </a:p>
          <a:p>
            <a:r>
              <a:rPr lang="fr-FR" dirty="0">
                <a:solidFill>
                  <a:srgbClr val="FFFFFF"/>
                </a:solidFill>
                <a:latin typeface="Arial" panose="020B0604020202020204" pitchFamily="34" charset="0"/>
              </a:rPr>
              <a:t>J'ai rencontré le responsable d'une entreprise de sécurité qui travaille à l'échelle nationale avec </a:t>
            </a:r>
          </a:p>
          <a:p>
            <a:r>
              <a:rPr lang="fr-FR" dirty="0">
                <a:solidFill>
                  <a:srgbClr val="FFFFFF"/>
                </a:solidFill>
                <a:latin typeface="Arial" panose="020B0604020202020204" pitchFamily="34" charset="0"/>
              </a:rPr>
              <a:t>différent partenaire. Cette société se nomme CJ-Sécurité Privée.</a:t>
            </a:r>
          </a:p>
          <a:p>
            <a:br>
              <a:rPr lang="fr-FR" dirty="0"/>
            </a:br>
            <a:endParaRPr lang="fr-FR" dirty="0"/>
          </a:p>
        </p:txBody>
      </p:sp>
      <p:sp>
        <p:nvSpPr>
          <p:cNvPr id="3" name="ZoneTexte 2">
            <a:extLst>
              <a:ext uri="{FF2B5EF4-FFF2-40B4-BE49-F238E27FC236}">
                <a16:creationId xmlns:a16="http://schemas.microsoft.com/office/drawing/2014/main" id="{9F354810-09E0-4B24-9C44-5021E72BA867}"/>
              </a:ext>
            </a:extLst>
          </p:cNvPr>
          <p:cNvSpPr txBox="1"/>
          <p:nvPr/>
        </p:nvSpPr>
        <p:spPr>
          <a:xfrm>
            <a:off x="4598633" y="3874833"/>
            <a:ext cx="7495713" cy="2585323"/>
          </a:xfrm>
          <a:prstGeom prst="rect">
            <a:avLst/>
          </a:prstGeom>
          <a:noFill/>
        </p:spPr>
        <p:txBody>
          <a:bodyPr wrap="square" rtlCol="0">
            <a:spAutoFit/>
          </a:bodyPr>
          <a:lstStyle/>
          <a:p>
            <a:r>
              <a:rPr lang="fr-FR" dirty="0">
                <a:solidFill>
                  <a:srgbClr val="FFFFFF"/>
                </a:solidFill>
                <a:latin typeface="Arial" panose="020B0604020202020204" pitchFamily="34" charset="0"/>
              </a:rPr>
              <a:t>Nous avons discuté ensemble et il m'a demandé de lui faire un site internet car il n'en avait pas alors</a:t>
            </a:r>
          </a:p>
          <a:p>
            <a:r>
              <a:rPr lang="fr-FR" dirty="0">
                <a:solidFill>
                  <a:srgbClr val="FFFFFF"/>
                </a:solidFill>
                <a:latin typeface="Arial" panose="020B0604020202020204" pitchFamily="34" charset="0"/>
              </a:rPr>
              <a:t>que ses principaux concurrents ont tous un site internet.</a:t>
            </a:r>
          </a:p>
          <a:p>
            <a:r>
              <a:rPr lang="fr-FR" dirty="0">
                <a:solidFill>
                  <a:srgbClr val="FFFFFF"/>
                </a:solidFill>
                <a:latin typeface="Arial" panose="020B0604020202020204" pitchFamily="34" charset="0"/>
              </a:rPr>
              <a:t>Je lui ai demandé quels étaient ses attentes d'un site. Il m'a alors exprimé son souhait d'accroitre</a:t>
            </a:r>
          </a:p>
          <a:p>
            <a:r>
              <a:rPr lang="fr-FR" dirty="0">
                <a:solidFill>
                  <a:srgbClr val="FFFFFF"/>
                </a:solidFill>
                <a:latin typeface="Arial" panose="020B0604020202020204" pitchFamily="34" charset="0"/>
              </a:rPr>
              <a:t>sa visibilité, d'augmenter le nombre d'agent de sécurité qui travaille dans son entreprise afin de</a:t>
            </a:r>
          </a:p>
          <a:p>
            <a:r>
              <a:rPr lang="fr-FR" dirty="0">
                <a:solidFill>
                  <a:srgbClr val="FFFFFF"/>
                </a:solidFill>
                <a:latin typeface="Arial" panose="020B0604020202020204" pitchFamily="34" charset="0"/>
              </a:rPr>
              <a:t>pouvoir accepter de nouveau contrat et permettre à ses clients de demander des devis en ligne.</a:t>
            </a:r>
            <a:endParaRPr lang="fr-FR" dirty="0"/>
          </a:p>
        </p:txBody>
      </p:sp>
      <p:pic>
        <p:nvPicPr>
          <p:cNvPr id="5" name="Image 4">
            <a:extLst>
              <a:ext uri="{FF2B5EF4-FFF2-40B4-BE49-F238E27FC236}">
                <a16:creationId xmlns:a16="http://schemas.microsoft.com/office/drawing/2014/main" id="{8963FBB5-DBCA-43D8-B244-F2EB624B6D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0024" y="4260176"/>
            <a:ext cx="2657475" cy="1724025"/>
          </a:xfrm>
          <a:prstGeom prst="rect">
            <a:avLst/>
          </a:prstGeom>
        </p:spPr>
      </p:pic>
      <p:sp>
        <p:nvSpPr>
          <p:cNvPr id="7" name="ZoneTexte 6">
            <a:extLst>
              <a:ext uri="{FF2B5EF4-FFF2-40B4-BE49-F238E27FC236}">
                <a16:creationId xmlns:a16="http://schemas.microsoft.com/office/drawing/2014/main" id="{5FB83EC6-77B7-4517-88A0-488A5811C849}"/>
              </a:ext>
            </a:extLst>
          </p:cNvPr>
          <p:cNvSpPr txBox="1"/>
          <p:nvPr/>
        </p:nvSpPr>
        <p:spPr>
          <a:xfrm>
            <a:off x="11563927" y="6253018"/>
            <a:ext cx="628073" cy="261610"/>
          </a:xfrm>
          <a:prstGeom prst="rect">
            <a:avLst/>
          </a:prstGeom>
          <a:noFill/>
        </p:spPr>
        <p:txBody>
          <a:bodyPr wrap="square" rtlCol="0">
            <a:spAutoFit/>
          </a:bodyPr>
          <a:lstStyle/>
          <a:p>
            <a:r>
              <a:rPr lang="fr-FR" sz="1100" dirty="0"/>
              <a:t>4</a:t>
            </a:r>
          </a:p>
        </p:txBody>
      </p:sp>
    </p:spTree>
    <p:extLst>
      <p:ext uri="{BB962C8B-B14F-4D97-AF65-F5344CB8AC3E}">
        <p14:creationId xmlns:p14="http://schemas.microsoft.com/office/powerpoint/2010/main" val="3791630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1D2DFB-F1A1-479A-AE89-1EBCF2FF84BA}"/>
              </a:ext>
            </a:extLst>
          </p:cNvPr>
          <p:cNvSpPr/>
          <p:nvPr/>
        </p:nvSpPr>
        <p:spPr>
          <a:xfrm>
            <a:off x="740029" y="2967230"/>
            <a:ext cx="2429164" cy="108989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a:extLst>
              <a:ext uri="{FF2B5EF4-FFF2-40B4-BE49-F238E27FC236}">
                <a16:creationId xmlns:a16="http://schemas.microsoft.com/office/drawing/2014/main" id="{2F134A4D-732B-4ABF-8DD3-21A757F0ACDA}"/>
              </a:ext>
            </a:extLst>
          </p:cNvPr>
          <p:cNvSpPr>
            <a:spLocks noGrp="1"/>
          </p:cNvSpPr>
          <p:nvPr>
            <p:ph idx="1"/>
          </p:nvPr>
        </p:nvSpPr>
        <p:spPr>
          <a:xfrm>
            <a:off x="740029" y="3170430"/>
            <a:ext cx="2429164" cy="683490"/>
          </a:xfrm>
        </p:spPr>
        <p:txBody>
          <a:bodyPr>
            <a:normAutofit lnSpcReduction="10000"/>
          </a:bodyPr>
          <a:lstStyle/>
          <a:p>
            <a:pPr marL="0" indent="0" algn="ctr">
              <a:buNone/>
            </a:pPr>
            <a:r>
              <a:rPr lang="fr-FR" dirty="0">
                <a:solidFill>
                  <a:schemeClr val="bg1"/>
                </a:solidFill>
              </a:rPr>
              <a:t>Les utilisateurs et visiteurs</a:t>
            </a:r>
          </a:p>
        </p:txBody>
      </p:sp>
      <p:sp>
        <p:nvSpPr>
          <p:cNvPr id="6" name="ZoneTexte 5">
            <a:extLst>
              <a:ext uri="{FF2B5EF4-FFF2-40B4-BE49-F238E27FC236}">
                <a16:creationId xmlns:a16="http://schemas.microsoft.com/office/drawing/2014/main" id="{D018DAEE-86B9-471C-94C9-F6F8A9EFC835}"/>
              </a:ext>
            </a:extLst>
          </p:cNvPr>
          <p:cNvSpPr txBox="1"/>
          <p:nvPr/>
        </p:nvSpPr>
        <p:spPr>
          <a:xfrm>
            <a:off x="3685309" y="1408452"/>
            <a:ext cx="7207591" cy="646331"/>
          </a:xfrm>
          <a:prstGeom prst="rect">
            <a:avLst/>
          </a:prstGeom>
          <a:noFill/>
        </p:spPr>
        <p:txBody>
          <a:bodyPr wrap="square" rtlCol="0">
            <a:spAutoFit/>
          </a:bodyPr>
          <a:lstStyle/>
          <a:p>
            <a:r>
              <a:rPr lang="fr-FR" dirty="0"/>
              <a:t>CJ-Sécurité Privée vise avant tout des professionnels de la sécurité qui permettrons à l’entreprise de grandir et d’évoluer. </a:t>
            </a:r>
          </a:p>
        </p:txBody>
      </p:sp>
      <p:sp>
        <p:nvSpPr>
          <p:cNvPr id="5" name="ZoneTexte 4">
            <a:extLst>
              <a:ext uri="{FF2B5EF4-FFF2-40B4-BE49-F238E27FC236}">
                <a16:creationId xmlns:a16="http://schemas.microsoft.com/office/drawing/2014/main" id="{AA382DAD-D29E-464A-B3DB-23E6A35B86A0}"/>
              </a:ext>
            </a:extLst>
          </p:cNvPr>
          <p:cNvSpPr txBox="1"/>
          <p:nvPr/>
        </p:nvSpPr>
        <p:spPr>
          <a:xfrm>
            <a:off x="3685309" y="2356515"/>
            <a:ext cx="7207592" cy="2031325"/>
          </a:xfrm>
          <a:prstGeom prst="rect">
            <a:avLst/>
          </a:prstGeom>
          <a:noFill/>
        </p:spPr>
        <p:txBody>
          <a:bodyPr wrap="square" rtlCol="0">
            <a:spAutoFit/>
          </a:bodyPr>
          <a:lstStyle/>
          <a:p>
            <a:r>
              <a:rPr lang="fr-FR" dirty="0"/>
              <a:t>Les profils principaux seraient des agents de sécurité expérimenter à la recherche de</a:t>
            </a:r>
          </a:p>
          <a:p>
            <a:r>
              <a:rPr lang="fr-FR" dirty="0"/>
              <a:t>mission à la hauteur de leur ambition; des anciens gendarme, policier et militaire</a:t>
            </a:r>
          </a:p>
          <a:p>
            <a:r>
              <a:rPr lang="fr-FR" dirty="0"/>
              <a:t>à la recherche d’une reconversion professionnel dans le secteur de la sécurité.</a:t>
            </a:r>
          </a:p>
          <a:p>
            <a:endParaRPr lang="fr-FR" dirty="0"/>
          </a:p>
        </p:txBody>
      </p:sp>
      <p:sp>
        <p:nvSpPr>
          <p:cNvPr id="7" name="ZoneTexte 6">
            <a:extLst>
              <a:ext uri="{FF2B5EF4-FFF2-40B4-BE49-F238E27FC236}">
                <a16:creationId xmlns:a16="http://schemas.microsoft.com/office/drawing/2014/main" id="{99A2BD7F-AAB7-487E-8BE7-102EA17259F1}"/>
              </a:ext>
            </a:extLst>
          </p:cNvPr>
          <p:cNvSpPr txBox="1"/>
          <p:nvPr/>
        </p:nvSpPr>
        <p:spPr>
          <a:xfrm>
            <a:off x="3685309" y="4689572"/>
            <a:ext cx="7207592" cy="1477328"/>
          </a:xfrm>
          <a:prstGeom prst="rect">
            <a:avLst/>
          </a:prstGeom>
          <a:noFill/>
        </p:spPr>
        <p:txBody>
          <a:bodyPr wrap="square" rtlCol="0">
            <a:spAutoFit/>
          </a:bodyPr>
          <a:lstStyle/>
          <a:p>
            <a:r>
              <a:rPr lang="fr-FR" dirty="0"/>
              <a:t>Les profils secondaire seraient des chef d’entreprise, gérant de magasin, directeur</a:t>
            </a:r>
          </a:p>
          <a:p>
            <a:r>
              <a:rPr lang="fr-FR" dirty="0"/>
              <a:t>de magasin de luxe ou particulier voulant bénéficier d’une ou plusieurs prestations</a:t>
            </a:r>
          </a:p>
          <a:p>
            <a:r>
              <a:rPr lang="fr-FR" dirty="0"/>
              <a:t>proposé par la société CJ-Sécurité Privée.</a:t>
            </a:r>
          </a:p>
        </p:txBody>
      </p:sp>
      <p:sp>
        <p:nvSpPr>
          <p:cNvPr id="8" name="ZoneTexte 7">
            <a:extLst>
              <a:ext uri="{FF2B5EF4-FFF2-40B4-BE49-F238E27FC236}">
                <a16:creationId xmlns:a16="http://schemas.microsoft.com/office/drawing/2014/main" id="{C0718864-0337-4F54-B10C-7455151EB2A6}"/>
              </a:ext>
            </a:extLst>
          </p:cNvPr>
          <p:cNvSpPr txBox="1"/>
          <p:nvPr/>
        </p:nvSpPr>
        <p:spPr>
          <a:xfrm>
            <a:off x="11563927" y="6253018"/>
            <a:ext cx="628073" cy="261610"/>
          </a:xfrm>
          <a:prstGeom prst="rect">
            <a:avLst/>
          </a:prstGeom>
          <a:noFill/>
        </p:spPr>
        <p:txBody>
          <a:bodyPr wrap="square" rtlCol="0">
            <a:spAutoFit/>
          </a:bodyPr>
          <a:lstStyle/>
          <a:p>
            <a:r>
              <a:rPr lang="fr-FR" sz="1100" dirty="0"/>
              <a:t>5</a:t>
            </a:r>
          </a:p>
        </p:txBody>
      </p:sp>
      <p:sp>
        <p:nvSpPr>
          <p:cNvPr id="11" name="Titre 1">
            <a:extLst>
              <a:ext uri="{FF2B5EF4-FFF2-40B4-BE49-F238E27FC236}">
                <a16:creationId xmlns:a16="http://schemas.microsoft.com/office/drawing/2014/main" id="{D826D2DB-935B-4849-884B-4FE4C28369BF}"/>
              </a:ext>
            </a:extLst>
          </p:cNvPr>
          <p:cNvSpPr txBox="1">
            <a:spLocks/>
          </p:cNvSpPr>
          <p:nvPr/>
        </p:nvSpPr>
        <p:spPr>
          <a:xfrm>
            <a:off x="-2" y="-1"/>
            <a:ext cx="6196615" cy="1066801"/>
          </a:xfrm>
          <a:prstGeom prst="rect">
            <a:avLst/>
          </a:prstGeom>
          <a:effectLst>
            <a:outerShdw blurRad="25400" dir="17880000">
              <a:srgbClr val="000000">
                <a:alpha val="46000"/>
              </a:srgbClr>
            </a:outerShdw>
          </a:effectLst>
        </p:spPr>
        <p:txBody>
          <a:bodyPr vert="horz" lIns="91440" tIns="45720" rIns="91440" bIns="45720" rtlCol="0" anchor="ctr">
            <a:normAutofit fontScale="975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1300" dirty="0"/>
              <a:t>     II – Présentation de mon projet</a:t>
            </a:r>
            <a:br>
              <a:rPr lang="fr-FR" dirty="0"/>
            </a:br>
            <a:r>
              <a:rPr lang="fr-FR" sz="3200" dirty="0"/>
              <a:t>   Les cibles</a:t>
            </a:r>
          </a:p>
        </p:txBody>
      </p:sp>
    </p:spTree>
    <p:extLst>
      <p:ext uri="{BB962C8B-B14F-4D97-AF65-F5344CB8AC3E}">
        <p14:creationId xmlns:p14="http://schemas.microsoft.com/office/powerpoint/2010/main" val="3078150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 coins arrondis 9">
            <a:extLst>
              <a:ext uri="{FF2B5EF4-FFF2-40B4-BE49-F238E27FC236}">
                <a16:creationId xmlns:a16="http://schemas.microsoft.com/office/drawing/2014/main" id="{9CFB52AA-A9EE-4FCA-A18B-7E642F38F884}"/>
              </a:ext>
            </a:extLst>
          </p:cNvPr>
          <p:cNvSpPr/>
          <p:nvPr/>
        </p:nvSpPr>
        <p:spPr>
          <a:xfrm>
            <a:off x="323044" y="1163782"/>
            <a:ext cx="2013527" cy="712661"/>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rPr>
              <a:t>Rôle: Visiteur</a:t>
            </a:r>
          </a:p>
        </p:txBody>
      </p:sp>
      <p:sp>
        <p:nvSpPr>
          <p:cNvPr id="11" name="ZoneTexte 10">
            <a:extLst>
              <a:ext uri="{FF2B5EF4-FFF2-40B4-BE49-F238E27FC236}">
                <a16:creationId xmlns:a16="http://schemas.microsoft.com/office/drawing/2014/main" id="{FEEBD872-9B57-4AB9-A227-B121C5EDFC25}"/>
              </a:ext>
            </a:extLst>
          </p:cNvPr>
          <p:cNvSpPr txBox="1"/>
          <p:nvPr/>
        </p:nvSpPr>
        <p:spPr>
          <a:xfrm>
            <a:off x="4082703" y="1876443"/>
            <a:ext cx="5006109" cy="3970318"/>
          </a:xfrm>
          <a:prstGeom prst="rect">
            <a:avLst/>
          </a:prstGeom>
          <a:noFill/>
        </p:spPr>
        <p:txBody>
          <a:bodyPr wrap="square" rtlCol="0">
            <a:spAutoFit/>
          </a:bodyPr>
          <a:lstStyle/>
          <a:p>
            <a:r>
              <a:rPr lang="fr-FR" dirty="0"/>
              <a:t>Léa</a:t>
            </a:r>
          </a:p>
          <a:p>
            <a:endParaRPr lang="fr-FR" dirty="0"/>
          </a:p>
          <a:p>
            <a:r>
              <a:rPr lang="fr-FR" dirty="0"/>
              <a:t>Statut: </a:t>
            </a:r>
          </a:p>
          <a:p>
            <a:r>
              <a:rPr lang="fr-FR" dirty="0"/>
              <a:t>Age: 20 ans</a:t>
            </a:r>
          </a:p>
          <a:p>
            <a:endParaRPr lang="fr-FR" dirty="0"/>
          </a:p>
          <a:p>
            <a:r>
              <a:rPr lang="fr-FR" dirty="0"/>
              <a:t>Action: Rechercher un nouveau partenaire</a:t>
            </a:r>
          </a:p>
          <a:p>
            <a:endParaRPr lang="fr-FR" dirty="0"/>
          </a:p>
          <a:p>
            <a:r>
              <a:rPr lang="fr-FR" dirty="0"/>
              <a:t>Besoin: Elle voudrait trouver une société de sécurité capable de sécurisé tout les événement proposer par son entreprise.</a:t>
            </a:r>
          </a:p>
          <a:p>
            <a:endParaRPr lang="fr-FR" dirty="0"/>
          </a:p>
          <a:p>
            <a:r>
              <a:rPr lang="fr-FR" dirty="0"/>
              <a:t>Scénario: CJ-Sécurité Privée met à disposition ses tarifs ainsi que leur numéro de téléphone afin de pouvoir prendre contacte.</a:t>
            </a:r>
          </a:p>
        </p:txBody>
      </p:sp>
      <p:pic>
        <p:nvPicPr>
          <p:cNvPr id="15" name="Image 14">
            <a:extLst>
              <a:ext uri="{FF2B5EF4-FFF2-40B4-BE49-F238E27FC236}">
                <a16:creationId xmlns:a16="http://schemas.microsoft.com/office/drawing/2014/main" id="{798B81C4-92B7-4285-84BB-CABD7A4BA6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043" y="1876443"/>
            <a:ext cx="2622500" cy="3970318"/>
          </a:xfrm>
          <a:prstGeom prst="rect">
            <a:avLst/>
          </a:prstGeom>
        </p:spPr>
      </p:pic>
      <p:sp>
        <p:nvSpPr>
          <p:cNvPr id="6" name="ZoneTexte 5">
            <a:extLst>
              <a:ext uri="{FF2B5EF4-FFF2-40B4-BE49-F238E27FC236}">
                <a16:creationId xmlns:a16="http://schemas.microsoft.com/office/drawing/2014/main" id="{7AD62A45-62AA-4832-8340-A45363DE954E}"/>
              </a:ext>
            </a:extLst>
          </p:cNvPr>
          <p:cNvSpPr txBox="1"/>
          <p:nvPr/>
        </p:nvSpPr>
        <p:spPr>
          <a:xfrm>
            <a:off x="11563927" y="6253018"/>
            <a:ext cx="628073" cy="261610"/>
          </a:xfrm>
          <a:prstGeom prst="rect">
            <a:avLst/>
          </a:prstGeom>
          <a:noFill/>
        </p:spPr>
        <p:txBody>
          <a:bodyPr wrap="square" rtlCol="0">
            <a:spAutoFit/>
          </a:bodyPr>
          <a:lstStyle/>
          <a:p>
            <a:r>
              <a:rPr lang="fr-FR" sz="1100" dirty="0"/>
              <a:t>6</a:t>
            </a:r>
          </a:p>
        </p:txBody>
      </p:sp>
      <p:sp>
        <p:nvSpPr>
          <p:cNvPr id="9" name="Titre 1">
            <a:extLst>
              <a:ext uri="{FF2B5EF4-FFF2-40B4-BE49-F238E27FC236}">
                <a16:creationId xmlns:a16="http://schemas.microsoft.com/office/drawing/2014/main" id="{0CB6FF83-A10C-48FA-9429-43B631A51174}"/>
              </a:ext>
            </a:extLst>
          </p:cNvPr>
          <p:cNvSpPr txBox="1">
            <a:spLocks/>
          </p:cNvSpPr>
          <p:nvPr/>
        </p:nvSpPr>
        <p:spPr>
          <a:xfrm>
            <a:off x="-2" y="-1"/>
            <a:ext cx="6196615" cy="1066801"/>
          </a:xfrm>
          <a:prstGeom prst="rect">
            <a:avLst/>
          </a:prstGeom>
          <a:effectLst>
            <a:outerShdw blurRad="25400" dir="17880000">
              <a:srgbClr val="000000">
                <a:alpha val="46000"/>
              </a:srgbClr>
            </a:outerShdw>
          </a:effectLst>
        </p:spPr>
        <p:txBody>
          <a:bodyPr vert="horz" lIns="91440" tIns="45720" rIns="91440" bIns="45720" rtlCol="0" anchor="ctr">
            <a:normAutofit fontScale="975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1300" dirty="0"/>
              <a:t>     II – Présentation de mon projet</a:t>
            </a:r>
            <a:br>
              <a:rPr lang="fr-FR" dirty="0"/>
            </a:br>
            <a:r>
              <a:rPr lang="fr-FR" sz="3200" dirty="0"/>
              <a:t>   Les cibles</a:t>
            </a:r>
          </a:p>
        </p:txBody>
      </p:sp>
    </p:spTree>
    <p:extLst>
      <p:ext uri="{BB962C8B-B14F-4D97-AF65-F5344CB8AC3E}">
        <p14:creationId xmlns:p14="http://schemas.microsoft.com/office/powerpoint/2010/main" val="3803445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 coins arrondis 9">
            <a:extLst>
              <a:ext uri="{FF2B5EF4-FFF2-40B4-BE49-F238E27FC236}">
                <a16:creationId xmlns:a16="http://schemas.microsoft.com/office/drawing/2014/main" id="{9CFB52AA-A9EE-4FCA-A18B-7E642F38F884}"/>
              </a:ext>
            </a:extLst>
          </p:cNvPr>
          <p:cNvSpPr/>
          <p:nvPr/>
        </p:nvSpPr>
        <p:spPr>
          <a:xfrm>
            <a:off x="323044" y="1163782"/>
            <a:ext cx="2013527" cy="712661"/>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rPr>
              <a:t>Rôle: Utilisateur</a:t>
            </a:r>
          </a:p>
        </p:txBody>
      </p:sp>
      <p:sp>
        <p:nvSpPr>
          <p:cNvPr id="11" name="ZoneTexte 10">
            <a:extLst>
              <a:ext uri="{FF2B5EF4-FFF2-40B4-BE49-F238E27FC236}">
                <a16:creationId xmlns:a16="http://schemas.microsoft.com/office/drawing/2014/main" id="{FEEBD872-9B57-4AB9-A227-B121C5EDFC25}"/>
              </a:ext>
            </a:extLst>
          </p:cNvPr>
          <p:cNvSpPr txBox="1"/>
          <p:nvPr/>
        </p:nvSpPr>
        <p:spPr>
          <a:xfrm>
            <a:off x="3851794" y="1876442"/>
            <a:ext cx="5006109" cy="3970318"/>
          </a:xfrm>
          <a:prstGeom prst="rect">
            <a:avLst/>
          </a:prstGeom>
          <a:noFill/>
        </p:spPr>
        <p:txBody>
          <a:bodyPr wrap="square" rtlCol="0">
            <a:spAutoFit/>
          </a:bodyPr>
          <a:lstStyle/>
          <a:p>
            <a:r>
              <a:rPr lang="fr-FR" dirty="0"/>
              <a:t>Boris</a:t>
            </a:r>
          </a:p>
          <a:p>
            <a:endParaRPr lang="fr-FR" dirty="0"/>
          </a:p>
          <a:p>
            <a:r>
              <a:rPr lang="fr-FR" dirty="0"/>
              <a:t>Statut: Agent de sécurité cynophile</a:t>
            </a:r>
          </a:p>
          <a:p>
            <a:r>
              <a:rPr lang="fr-FR" dirty="0"/>
              <a:t>Age: 30 ans</a:t>
            </a:r>
          </a:p>
          <a:p>
            <a:endParaRPr lang="fr-FR" dirty="0"/>
          </a:p>
          <a:p>
            <a:r>
              <a:rPr lang="fr-FR" dirty="0"/>
              <a:t>Action: Rechercher un emploi</a:t>
            </a:r>
          </a:p>
          <a:p>
            <a:endParaRPr lang="fr-FR" dirty="0"/>
          </a:p>
          <a:p>
            <a:r>
              <a:rPr lang="fr-FR" dirty="0"/>
              <a:t>Besoin: Il voudrait trouver une meilleur opportunité.</a:t>
            </a:r>
          </a:p>
          <a:p>
            <a:endParaRPr lang="fr-FR" dirty="0"/>
          </a:p>
          <a:p>
            <a:r>
              <a:rPr lang="fr-FR" dirty="0"/>
              <a:t>Scénario: CJ-Sécurité Privée l’aidera dans sa recherche en mettant à sa disposition un formulaire de candidature.</a:t>
            </a:r>
          </a:p>
          <a:p>
            <a:endParaRPr lang="fr-FR" dirty="0"/>
          </a:p>
        </p:txBody>
      </p:sp>
      <p:pic>
        <p:nvPicPr>
          <p:cNvPr id="8" name="Image 7">
            <a:extLst>
              <a:ext uri="{FF2B5EF4-FFF2-40B4-BE49-F238E27FC236}">
                <a16:creationId xmlns:a16="http://schemas.microsoft.com/office/drawing/2014/main" id="{4149B6F1-84B4-44E0-9614-FE182E93A9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044" y="1876443"/>
            <a:ext cx="2280250" cy="3970318"/>
          </a:xfrm>
          <a:prstGeom prst="rect">
            <a:avLst/>
          </a:prstGeom>
        </p:spPr>
      </p:pic>
      <p:sp>
        <p:nvSpPr>
          <p:cNvPr id="6" name="ZoneTexte 5">
            <a:extLst>
              <a:ext uri="{FF2B5EF4-FFF2-40B4-BE49-F238E27FC236}">
                <a16:creationId xmlns:a16="http://schemas.microsoft.com/office/drawing/2014/main" id="{9A4693FB-BEB2-4A44-8954-1F96DA9BE228}"/>
              </a:ext>
            </a:extLst>
          </p:cNvPr>
          <p:cNvSpPr txBox="1"/>
          <p:nvPr/>
        </p:nvSpPr>
        <p:spPr>
          <a:xfrm>
            <a:off x="11563927" y="6253018"/>
            <a:ext cx="628073" cy="261610"/>
          </a:xfrm>
          <a:prstGeom prst="rect">
            <a:avLst/>
          </a:prstGeom>
          <a:noFill/>
        </p:spPr>
        <p:txBody>
          <a:bodyPr wrap="square" rtlCol="0">
            <a:spAutoFit/>
          </a:bodyPr>
          <a:lstStyle/>
          <a:p>
            <a:r>
              <a:rPr lang="fr-FR" sz="1100" dirty="0"/>
              <a:t>7</a:t>
            </a:r>
          </a:p>
        </p:txBody>
      </p:sp>
      <p:sp>
        <p:nvSpPr>
          <p:cNvPr id="9" name="Titre 1">
            <a:extLst>
              <a:ext uri="{FF2B5EF4-FFF2-40B4-BE49-F238E27FC236}">
                <a16:creationId xmlns:a16="http://schemas.microsoft.com/office/drawing/2014/main" id="{6EC53B67-7F12-4E14-8EBF-214828908161}"/>
              </a:ext>
            </a:extLst>
          </p:cNvPr>
          <p:cNvSpPr txBox="1">
            <a:spLocks/>
          </p:cNvSpPr>
          <p:nvPr/>
        </p:nvSpPr>
        <p:spPr>
          <a:xfrm>
            <a:off x="-2" y="-1"/>
            <a:ext cx="6196615" cy="1066801"/>
          </a:xfrm>
          <a:prstGeom prst="rect">
            <a:avLst/>
          </a:prstGeom>
          <a:effectLst>
            <a:outerShdw blurRad="25400" dir="17880000">
              <a:srgbClr val="000000">
                <a:alpha val="46000"/>
              </a:srgbClr>
            </a:outerShdw>
          </a:effectLst>
        </p:spPr>
        <p:txBody>
          <a:bodyPr vert="horz" lIns="91440" tIns="45720" rIns="91440" bIns="45720" rtlCol="0" anchor="ctr">
            <a:normAutofit fontScale="975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1300" dirty="0"/>
              <a:t>     II – Présentation de mon projet</a:t>
            </a:r>
            <a:br>
              <a:rPr lang="fr-FR" dirty="0"/>
            </a:br>
            <a:r>
              <a:rPr lang="fr-FR" sz="3200" dirty="0"/>
              <a:t>   Les cibles</a:t>
            </a:r>
          </a:p>
        </p:txBody>
      </p:sp>
    </p:spTree>
    <p:extLst>
      <p:ext uri="{BB962C8B-B14F-4D97-AF65-F5344CB8AC3E}">
        <p14:creationId xmlns:p14="http://schemas.microsoft.com/office/powerpoint/2010/main" val="3819670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a:extLst>
              <a:ext uri="{FF2B5EF4-FFF2-40B4-BE49-F238E27FC236}">
                <a16:creationId xmlns:a16="http://schemas.microsoft.com/office/drawing/2014/main" id="{8B544685-676B-4965-8B0E-6224082AA6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043" y="1876443"/>
            <a:ext cx="5905413" cy="3693319"/>
          </a:xfrm>
        </p:spPr>
      </p:pic>
      <p:sp>
        <p:nvSpPr>
          <p:cNvPr id="10" name="Rectangle : coins arrondis 9">
            <a:extLst>
              <a:ext uri="{FF2B5EF4-FFF2-40B4-BE49-F238E27FC236}">
                <a16:creationId xmlns:a16="http://schemas.microsoft.com/office/drawing/2014/main" id="{9CFB52AA-A9EE-4FCA-A18B-7E642F38F884}"/>
              </a:ext>
            </a:extLst>
          </p:cNvPr>
          <p:cNvSpPr/>
          <p:nvPr/>
        </p:nvSpPr>
        <p:spPr>
          <a:xfrm>
            <a:off x="323044" y="1163782"/>
            <a:ext cx="2013527" cy="712661"/>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rPr>
              <a:t>Rôle: Utilisateur</a:t>
            </a:r>
          </a:p>
        </p:txBody>
      </p:sp>
      <p:sp>
        <p:nvSpPr>
          <p:cNvPr id="11" name="ZoneTexte 10">
            <a:extLst>
              <a:ext uri="{FF2B5EF4-FFF2-40B4-BE49-F238E27FC236}">
                <a16:creationId xmlns:a16="http://schemas.microsoft.com/office/drawing/2014/main" id="{FEEBD872-9B57-4AB9-A227-B121C5EDFC25}"/>
              </a:ext>
            </a:extLst>
          </p:cNvPr>
          <p:cNvSpPr txBox="1"/>
          <p:nvPr/>
        </p:nvSpPr>
        <p:spPr>
          <a:xfrm>
            <a:off x="6557818" y="1876443"/>
            <a:ext cx="5006109" cy="3693319"/>
          </a:xfrm>
          <a:prstGeom prst="rect">
            <a:avLst/>
          </a:prstGeom>
          <a:noFill/>
        </p:spPr>
        <p:txBody>
          <a:bodyPr wrap="square" rtlCol="0">
            <a:spAutoFit/>
          </a:bodyPr>
          <a:lstStyle/>
          <a:p>
            <a:r>
              <a:rPr lang="fr-FR" dirty="0"/>
              <a:t>Mathieu</a:t>
            </a:r>
          </a:p>
          <a:p>
            <a:endParaRPr lang="fr-FR" dirty="0"/>
          </a:p>
          <a:p>
            <a:r>
              <a:rPr lang="fr-FR" dirty="0"/>
              <a:t>Statut: PDG</a:t>
            </a:r>
          </a:p>
          <a:p>
            <a:r>
              <a:rPr lang="fr-FR" dirty="0"/>
              <a:t>Age: 41 ans</a:t>
            </a:r>
          </a:p>
          <a:p>
            <a:endParaRPr lang="fr-FR" dirty="0"/>
          </a:p>
          <a:p>
            <a:r>
              <a:rPr lang="fr-FR" dirty="0"/>
              <a:t>Action: Etablir un devis</a:t>
            </a:r>
          </a:p>
          <a:p>
            <a:endParaRPr lang="fr-FR" dirty="0"/>
          </a:p>
          <a:p>
            <a:r>
              <a:rPr lang="fr-FR" dirty="0"/>
              <a:t>Besoin: Il souhaiterais bénéficier d’une protection rapproché après avoir subis une menace de mort.</a:t>
            </a:r>
          </a:p>
          <a:p>
            <a:endParaRPr lang="fr-FR" dirty="0"/>
          </a:p>
          <a:p>
            <a:r>
              <a:rPr lang="fr-FR" dirty="0"/>
              <a:t>Scénario: CJ-Sécurité Privée met à sa disposition</a:t>
            </a:r>
          </a:p>
          <a:p>
            <a:r>
              <a:rPr lang="fr-FR" dirty="0"/>
              <a:t>la possibilité d’établir un devis en ligne.</a:t>
            </a:r>
          </a:p>
          <a:p>
            <a:endParaRPr lang="fr-FR" dirty="0"/>
          </a:p>
        </p:txBody>
      </p:sp>
      <p:sp>
        <p:nvSpPr>
          <p:cNvPr id="6" name="ZoneTexte 5">
            <a:extLst>
              <a:ext uri="{FF2B5EF4-FFF2-40B4-BE49-F238E27FC236}">
                <a16:creationId xmlns:a16="http://schemas.microsoft.com/office/drawing/2014/main" id="{EDDAA66B-E92B-40AA-BBCE-E2E23DC6667F}"/>
              </a:ext>
            </a:extLst>
          </p:cNvPr>
          <p:cNvSpPr txBox="1"/>
          <p:nvPr/>
        </p:nvSpPr>
        <p:spPr>
          <a:xfrm>
            <a:off x="11563927" y="6253018"/>
            <a:ext cx="628073" cy="261610"/>
          </a:xfrm>
          <a:prstGeom prst="rect">
            <a:avLst/>
          </a:prstGeom>
          <a:noFill/>
        </p:spPr>
        <p:txBody>
          <a:bodyPr wrap="square" rtlCol="0">
            <a:spAutoFit/>
          </a:bodyPr>
          <a:lstStyle/>
          <a:p>
            <a:r>
              <a:rPr lang="fr-FR" sz="1100" dirty="0"/>
              <a:t>8</a:t>
            </a:r>
          </a:p>
        </p:txBody>
      </p:sp>
      <p:sp>
        <p:nvSpPr>
          <p:cNvPr id="7" name="Titre 1">
            <a:extLst>
              <a:ext uri="{FF2B5EF4-FFF2-40B4-BE49-F238E27FC236}">
                <a16:creationId xmlns:a16="http://schemas.microsoft.com/office/drawing/2014/main" id="{B80B7556-D27F-4353-921B-1FAAC6746C88}"/>
              </a:ext>
            </a:extLst>
          </p:cNvPr>
          <p:cNvSpPr txBox="1">
            <a:spLocks/>
          </p:cNvSpPr>
          <p:nvPr/>
        </p:nvSpPr>
        <p:spPr>
          <a:xfrm>
            <a:off x="-2" y="-1"/>
            <a:ext cx="6196615" cy="1066801"/>
          </a:xfrm>
          <a:prstGeom prst="rect">
            <a:avLst/>
          </a:prstGeom>
          <a:effectLst>
            <a:outerShdw blurRad="25400" dir="17880000">
              <a:srgbClr val="000000">
                <a:alpha val="46000"/>
              </a:srgbClr>
            </a:outerShdw>
          </a:effectLst>
        </p:spPr>
        <p:txBody>
          <a:bodyPr vert="horz" lIns="91440" tIns="45720" rIns="91440" bIns="45720" rtlCol="0" anchor="ctr">
            <a:normAutofit fontScale="975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1300" dirty="0"/>
              <a:t>     II – Présentation de mon projet</a:t>
            </a:r>
            <a:br>
              <a:rPr lang="fr-FR" dirty="0"/>
            </a:br>
            <a:r>
              <a:rPr lang="fr-FR" sz="3200" dirty="0"/>
              <a:t>   Les cibles</a:t>
            </a:r>
          </a:p>
        </p:txBody>
      </p:sp>
    </p:spTree>
    <p:extLst>
      <p:ext uri="{BB962C8B-B14F-4D97-AF65-F5344CB8AC3E}">
        <p14:creationId xmlns:p14="http://schemas.microsoft.com/office/powerpoint/2010/main" val="1351080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9EAFD023-37BB-465E-BDF7-01A1404403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946" y="1451418"/>
            <a:ext cx="7440955" cy="4300299"/>
          </a:xfrm>
        </p:spPr>
      </p:pic>
      <p:sp>
        <p:nvSpPr>
          <p:cNvPr id="6" name="ZoneTexte 5">
            <a:extLst>
              <a:ext uri="{FF2B5EF4-FFF2-40B4-BE49-F238E27FC236}">
                <a16:creationId xmlns:a16="http://schemas.microsoft.com/office/drawing/2014/main" id="{209A1029-0F42-473E-9E53-933A12815C49}"/>
              </a:ext>
            </a:extLst>
          </p:cNvPr>
          <p:cNvSpPr txBox="1"/>
          <p:nvPr/>
        </p:nvSpPr>
        <p:spPr>
          <a:xfrm>
            <a:off x="8851037" y="1451418"/>
            <a:ext cx="2073132" cy="646331"/>
          </a:xfrm>
          <a:prstGeom prst="rect">
            <a:avLst/>
          </a:prstGeom>
          <a:noFill/>
        </p:spPr>
        <p:txBody>
          <a:bodyPr wrap="none" rtlCol="0">
            <a:spAutoFit/>
          </a:bodyPr>
          <a:lstStyle/>
          <a:p>
            <a:r>
              <a:rPr lang="fr-FR" dirty="0"/>
              <a:t>Charte graphique :</a:t>
            </a:r>
          </a:p>
          <a:p>
            <a:endParaRPr lang="fr-FR" dirty="0"/>
          </a:p>
        </p:txBody>
      </p:sp>
      <p:sp>
        <p:nvSpPr>
          <p:cNvPr id="7" name="Flèche : droite à entaille 6">
            <a:extLst>
              <a:ext uri="{FF2B5EF4-FFF2-40B4-BE49-F238E27FC236}">
                <a16:creationId xmlns:a16="http://schemas.microsoft.com/office/drawing/2014/main" id="{C838545A-4F61-42AD-9D9F-69187168B882}"/>
              </a:ext>
            </a:extLst>
          </p:cNvPr>
          <p:cNvSpPr/>
          <p:nvPr/>
        </p:nvSpPr>
        <p:spPr>
          <a:xfrm>
            <a:off x="8131946" y="1451418"/>
            <a:ext cx="594804" cy="413610"/>
          </a:xfrm>
          <a:prstGeom prst="notch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4CBDB28A-287C-486B-A246-8E6D619BD99E}"/>
              </a:ext>
            </a:extLst>
          </p:cNvPr>
          <p:cNvSpPr txBox="1"/>
          <p:nvPr/>
        </p:nvSpPr>
        <p:spPr>
          <a:xfrm flipH="1">
            <a:off x="8131946" y="1995517"/>
            <a:ext cx="3690599" cy="646331"/>
          </a:xfrm>
          <a:prstGeom prst="rect">
            <a:avLst/>
          </a:prstGeom>
          <a:noFill/>
        </p:spPr>
        <p:txBody>
          <a:bodyPr wrap="square" rtlCol="0">
            <a:spAutoFit/>
          </a:bodyPr>
          <a:lstStyle/>
          <a:p>
            <a:r>
              <a:rPr lang="fr-FR" dirty="0"/>
              <a:t>RMS utilise du bleu, du blanc et du noir.</a:t>
            </a:r>
          </a:p>
        </p:txBody>
      </p:sp>
      <p:sp>
        <p:nvSpPr>
          <p:cNvPr id="9" name="Flèche : droite à entaille 8">
            <a:extLst>
              <a:ext uri="{FF2B5EF4-FFF2-40B4-BE49-F238E27FC236}">
                <a16:creationId xmlns:a16="http://schemas.microsoft.com/office/drawing/2014/main" id="{782E61FF-3F4D-4C4A-B93D-F6ED2655D259}"/>
              </a:ext>
            </a:extLst>
          </p:cNvPr>
          <p:cNvSpPr/>
          <p:nvPr/>
        </p:nvSpPr>
        <p:spPr>
          <a:xfrm>
            <a:off x="8131946" y="4370255"/>
            <a:ext cx="594804" cy="413610"/>
          </a:xfrm>
          <a:prstGeom prst="notch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Flèche : droite à entaille 9">
            <a:extLst>
              <a:ext uri="{FF2B5EF4-FFF2-40B4-BE49-F238E27FC236}">
                <a16:creationId xmlns:a16="http://schemas.microsoft.com/office/drawing/2014/main" id="{CBF522D4-B369-4685-8474-28DE4ADFEC38}"/>
              </a:ext>
            </a:extLst>
          </p:cNvPr>
          <p:cNvSpPr/>
          <p:nvPr/>
        </p:nvSpPr>
        <p:spPr>
          <a:xfrm>
            <a:off x="8131946" y="2772337"/>
            <a:ext cx="594804" cy="413610"/>
          </a:xfrm>
          <a:prstGeom prst="notch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CCCCAEAF-A363-49A2-8BAF-EA7B82778B21}"/>
              </a:ext>
            </a:extLst>
          </p:cNvPr>
          <p:cNvSpPr txBox="1"/>
          <p:nvPr/>
        </p:nvSpPr>
        <p:spPr>
          <a:xfrm>
            <a:off x="8879150" y="2772337"/>
            <a:ext cx="1051891" cy="646331"/>
          </a:xfrm>
          <a:prstGeom prst="rect">
            <a:avLst/>
          </a:prstGeom>
          <a:noFill/>
        </p:spPr>
        <p:txBody>
          <a:bodyPr wrap="none" rtlCol="0">
            <a:spAutoFit/>
          </a:bodyPr>
          <a:lstStyle/>
          <a:p>
            <a:r>
              <a:rPr lang="fr-FR" dirty="0"/>
              <a:t>Les plus:</a:t>
            </a:r>
          </a:p>
          <a:p>
            <a:endParaRPr lang="fr-FR" dirty="0"/>
          </a:p>
        </p:txBody>
      </p:sp>
      <p:sp>
        <p:nvSpPr>
          <p:cNvPr id="12" name="ZoneTexte 11">
            <a:extLst>
              <a:ext uri="{FF2B5EF4-FFF2-40B4-BE49-F238E27FC236}">
                <a16:creationId xmlns:a16="http://schemas.microsoft.com/office/drawing/2014/main" id="{0542D492-EBBD-4ED6-9FD1-E9BB4D93ACBD}"/>
              </a:ext>
            </a:extLst>
          </p:cNvPr>
          <p:cNvSpPr txBox="1"/>
          <p:nvPr/>
        </p:nvSpPr>
        <p:spPr>
          <a:xfrm flipH="1">
            <a:off x="8131946" y="3316436"/>
            <a:ext cx="3690599" cy="923330"/>
          </a:xfrm>
          <a:prstGeom prst="rect">
            <a:avLst/>
          </a:prstGeom>
          <a:noFill/>
        </p:spPr>
        <p:txBody>
          <a:bodyPr wrap="square" rtlCol="0">
            <a:spAutoFit/>
          </a:bodyPr>
          <a:lstStyle/>
          <a:p>
            <a:r>
              <a:rPr lang="fr-FR" dirty="0"/>
              <a:t>RMS rassure le client, on peut faire des devis en ligne et il y a de jolies animations.</a:t>
            </a:r>
          </a:p>
        </p:txBody>
      </p:sp>
      <p:sp>
        <p:nvSpPr>
          <p:cNvPr id="13" name="ZoneTexte 12">
            <a:extLst>
              <a:ext uri="{FF2B5EF4-FFF2-40B4-BE49-F238E27FC236}">
                <a16:creationId xmlns:a16="http://schemas.microsoft.com/office/drawing/2014/main" id="{0F22C02C-A9A2-4353-A534-D99DB41EEAF1}"/>
              </a:ext>
            </a:extLst>
          </p:cNvPr>
          <p:cNvSpPr txBox="1"/>
          <p:nvPr/>
        </p:nvSpPr>
        <p:spPr>
          <a:xfrm>
            <a:off x="8855731" y="4370255"/>
            <a:ext cx="1252266" cy="646331"/>
          </a:xfrm>
          <a:prstGeom prst="rect">
            <a:avLst/>
          </a:prstGeom>
          <a:noFill/>
        </p:spPr>
        <p:txBody>
          <a:bodyPr wrap="none" rtlCol="0">
            <a:spAutoFit/>
          </a:bodyPr>
          <a:lstStyle/>
          <a:p>
            <a:r>
              <a:rPr lang="fr-FR" dirty="0"/>
              <a:t>Les moins:</a:t>
            </a:r>
          </a:p>
          <a:p>
            <a:endParaRPr lang="fr-FR" dirty="0"/>
          </a:p>
        </p:txBody>
      </p:sp>
      <p:sp>
        <p:nvSpPr>
          <p:cNvPr id="14" name="ZoneTexte 13">
            <a:extLst>
              <a:ext uri="{FF2B5EF4-FFF2-40B4-BE49-F238E27FC236}">
                <a16:creationId xmlns:a16="http://schemas.microsoft.com/office/drawing/2014/main" id="{13E38D25-2491-4DA5-8FAD-5BA6F9CCF82B}"/>
              </a:ext>
            </a:extLst>
          </p:cNvPr>
          <p:cNvSpPr txBox="1"/>
          <p:nvPr/>
        </p:nvSpPr>
        <p:spPr>
          <a:xfrm flipH="1">
            <a:off x="8131946" y="4914354"/>
            <a:ext cx="3690599" cy="923330"/>
          </a:xfrm>
          <a:prstGeom prst="rect">
            <a:avLst/>
          </a:prstGeom>
          <a:noFill/>
        </p:spPr>
        <p:txBody>
          <a:bodyPr wrap="square" rtlCol="0">
            <a:spAutoFit/>
          </a:bodyPr>
          <a:lstStyle/>
          <a:p>
            <a:r>
              <a:rPr lang="fr-FR" dirty="0"/>
              <a:t>Aucune possibilité de recrutement, redondance entre services et nos métier ex : vigile magasin.</a:t>
            </a:r>
          </a:p>
        </p:txBody>
      </p:sp>
      <p:sp>
        <p:nvSpPr>
          <p:cNvPr id="15" name="ZoneTexte 14">
            <a:extLst>
              <a:ext uri="{FF2B5EF4-FFF2-40B4-BE49-F238E27FC236}">
                <a16:creationId xmlns:a16="http://schemas.microsoft.com/office/drawing/2014/main" id="{A7B6B8DA-8F20-41CC-AE45-56C579541C8F}"/>
              </a:ext>
            </a:extLst>
          </p:cNvPr>
          <p:cNvSpPr txBox="1"/>
          <p:nvPr/>
        </p:nvSpPr>
        <p:spPr>
          <a:xfrm>
            <a:off x="11563927" y="6253018"/>
            <a:ext cx="628073" cy="261610"/>
          </a:xfrm>
          <a:prstGeom prst="rect">
            <a:avLst/>
          </a:prstGeom>
          <a:noFill/>
        </p:spPr>
        <p:txBody>
          <a:bodyPr wrap="square" rtlCol="0">
            <a:spAutoFit/>
          </a:bodyPr>
          <a:lstStyle/>
          <a:p>
            <a:r>
              <a:rPr lang="fr-FR" sz="1100" dirty="0"/>
              <a:t>9</a:t>
            </a:r>
          </a:p>
        </p:txBody>
      </p:sp>
      <p:sp>
        <p:nvSpPr>
          <p:cNvPr id="16" name="Titre 1">
            <a:extLst>
              <a:ext uri="{FF2B5EF4-FFF2-40B4-BE49-F238E27FC236}">
                <a16:creationId xmlns:a16="http://schemas.microsoft.com/office/drawing/2014/main" id="{C78C071E-B1B6-4E72-B581-3ED1D8D212FE}"/>
              </a:ext>
            </a:extLst>
          </p:cNvPr>
          <p:cNvSpPr txBox="1">
            <a:spLocks/>
          </p:cNvSpPr>
          <p:nvPr/>
        </p:nvSpPr>
        <p:spPr>
          <a:xfrm>
            <a:off x="-2" y="-1"/>
            <a:ext cx="6196615" cy="1066801"/>
          </a:xfrm>
          <a:prstGeom prst="rect">
            <a:avLst/>
          </a:prstGeom>
          <a:effectLst>
            <a:outerShdw blurRad="25400" dir="17880000">
              <a:srgbClr val="000000">
                <a:alpha val="46000"/>
              </a:srgbClr>
            </a:outerShdw>
          </a:effectLst>
        </p:spPr>
        <p:txBody>
          <a:bodyPr vert="horz" lIns="91440" tIns="45720" rIns="91440" bIns="45720" rtlCol="0" anchor="ctr">
            <a:normAutofit fontScale="975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1300" dirty="0"/>
              <a:t>     II – Présentation de mon projet</a:t>
            </a:r>
            <a:br>
              <a:rPr lang="fr-FR" dirty="0"/>
            </a:br>
            <a:r>
              <a:rPr lang="fr-FR" sz="3200" dirty="0"/>
              <a:t>   Concurrences et positionnement</a:t>
            </a:r>
          </a:p>
        </p:txBody>
      </p:sp>
    </p:spTree>
    <p:extLst>
      <p:ext uri="{BB962C8B-B14F-4D97-AF65-F5344CB8AC3E}">
        <p14:creationId xmlns:p14="http://schemas.microsoft.com/office/powerpoint/2010/main" val="34041150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rdoise">
  <a:themeElements>
    <a:clrScheme name="Ardois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Ardois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rdois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otalTime>471</TotalTime>
  <Words>1724</Words>
  <Application>Microsoft Office PowerPoint</Application>
  <PresentationFormat>Grand écran</PresentationFormat>
  <Paragraphs>293</Paragraphs>
  <Slides>36</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36</vt:i4>
      </vt:variant>
    </vt:vector>
  </HeadingPairs>
  <TitlesOfParts>
    <vt:vector size="40" baseType="lpstr">
      <vt:lpstr>Arial</vt:lpstr>
      <vt:lpstr>Calisto MT</vt:lpstr>
      <vt:lpstr>Wingdings 2</vt:lpstr>
      <vt:lpstr>Ardoise</vt:lpstr>
      <vt:lpstr>CJ-Sécurité Privée</vt:lpstr>
      <vt:lpstr>Sommaire</vt:lpstr>
      <vt:lpstr>Présentation PowerPoint</vt:lpstr>
      <vt:lpstr>II - Présentation de mon projet Contexte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     III – Prestations attendues    Charte graphique et charte éditoriale</vt:lpstr>
      <vt:lpstr>     III – Prestations attendues    Charte graphique et charte éditoriale</vt:lpstr>
      <vt:lpstr>     III – Prestations attendues    Charte graphique et charte éditoriale</vt:lpstr>
      <vt:lpstr>     III – Prestations attendues    Charte graphique et charte éditoriale</vt:lpstr>
      <vt:lpstr>     III – Prestations attendues    Maquettage</vt:lpstr>
      <vt:lpstr>     III – Prestations attendues    Maquettage</vt:lpstr>
      <vt:lpstr>     III – Prestations attendues    Maquettage</vt:lpstr>
      <vt:lpstr>     III – Prestations attendues    Développement</vt:lpstr>
      <vt:lpstr>     III – Prestations attendues    Développement</vt:lpstr>
      <vt:lpstr>     III – Prestations attendues    Développement</vt:lpstr>
      <vt:lpstr>     III – Prestations attendues    Développement</vt:lpstr>
      <vt:lpstr>     III – Prestations attendues    Développement</vt:lpstr>
      <vt:lpstr>     III – Prestations attendues    Développement</vt:lpstr>
      <vt:lpstr>     III – Prestations attendues    Développement</vt:lpstr>
      <vt:lpstr>     III – Prestations attendues    Développement</vt:lpstr>
      <vt:lpstr>     III – Prestations attendues    Développement</vt:lpstr>
      <vt:lpstr>     III – Prestations attendues    Développement</vt:lpstr>
      <vt:lpstr>     III – Prestations attendues    Développement</vt:lpstr>
      <vt:lpstr>     III – Prestations attendues    Développement</vt:lpstr>
      <vt:lpstr>     IV – Remerciement    Remerciement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CJ-Sécurité Privée</dc:title>
  <dc:creator>gaël p</dc:creator>
  <cp:lastModifiedBy>gaël p</cp:lastModifiedBy>
  <cp:revision>44</cp:revision>
  <dcterms:created xsi:type="dcterms:W3CDTF">2019-04-04T07:51:00Z</dcterms:created>
  <dcterms:modified xsi:type="dcterms:W3CDTF">2019-04-04T23:26:51Z</dcterms:modified>
</cp:coreProperties>
</file>